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theme/theme7.xml" ContentType="application/vnd.openxmlformats-officedocument.theme+xml"/>
  <Override PartName="/ppt/slideLayouts/slideLayout9.xml" ContentType="application/vnd.openxmlformats-officedocument.presentationml.slideLayout+xml"/>
  <Override PartName="/ppt/theme/theme8.xml" ContentType="application/vnd.openxmlformats-officedocument.theme+xml"/>
  <Override PartName="/ppt/slideLayouts/slideLayout10.xml" ContentType="application/vnd.openxmlformats-officedocument.presentationml.slideLayout+xml"/>
  <Override PartName="/ppt/theme/theme9.xml" ContentType="application/vnd.openxmlformats-officedocument.theme+xml"/>
  <Override PartName="/ppt/slideLayouts/slideLayout11.xml" ContentType="application/vnd.openxmlformats-officedocument.presentationml.slideLayout+xml"/>
  <Override PartName="/ppt/theme/theme10.xml" ContentType="application/vnd.openxmlformats-officedocument.theme+xml"/>
  <Override PartName="/ppt/slideLayouts/slideLayout12.xml" ContentType="application/vnd.openxmlformats-officedocument.presentationml.slideLayout+xml"/>
  <Override PartName="/ppt/theme/theme11.xml" ContentType="application/vnd.openxmlformats-officedocument.theme+xml"/>
  <Override PartName="/ppt/slideLayouts/slideLayout13.xml" ContentType="application/vnd.openxmlformats-officedocument.presentationml.slideLayout+xml"/>
  <Override PartName="/ppt/theme/theme1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media/image75.jpg" ContentType="image/png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  <p:sldMasterId id="2147483704" r:id="rId2"/>
    <p:sldMasterId id="2147483714" r:id="rId3"/>
    <p:sldMasterId id="2147483718" r:id="rId4"/>
    <p:sldMasterId id="2147483720" r:id="rId5"/>
    <p:sldMasterId id="2147483708" r:id="rId6"/>
    <p:sldMasterId id="2147483745" r:id="rId7"/>
    <p:sldMasterId id="2147483743" r:id="rId8"/>
    <p:sldMasterId id="2147483739" r:id="rId9"/>
    <p:sldMasterId id="2147483741" r:id="rId10"/>
    <p:sldMasterId id="2147483712" r:id="rId11"/>
    <p:sldMasterId id="2147483722" r:id="rId12"/>
    <p:sldMasterId id="2147483727" r:id="rId13"/>
  </p:sldMasterIdLst>
  <p:notesMasterIdLst>
    <p:notesMasterId r:id="rId154"/>
  </p:notesMasterIdLst>
  <p:handoutMasterIdLst>
    <p:handoutMasterId r:id="rId155"/>
  </p:handoutMasterIdLst>
  <p:sldIdLst>
    <p:sldId id="522" r:id="rId14"/>
    <p:sldId id="258" r:id="rId15"/>
    <p:sldId id="260" r:id="rId16"/>
    <p:sldId id="261" r:id="rId17"/>
    <p:sldId id="262" r:id="rId18"/>
    <p:sldId id="263" r:id="rId19"/>
    <p:sldId id="335" r:id="rId20"/>
    <p:sldId id="382" r:id="rId21"/>
    <p:sldId id="383" r:id="rId22"/>
    <p:sldId id="387" r:id="rId23"/>
    <p:sldId id="264" r:id="rId24"/>
    <p:sldId id="385" r:id="rId25"/>
    <p:sldId id="384" r:id="rId26"/>
    <p:sldId id="436" r:id="rId27"/>
    <p:sldId id="386" r:id="rId28"/>
    <p:sldId id="389" r:id="rId29"/>
    <p:sldId id="388" r:id="rId30"/>
    <p:sldId id="390" r:id="rId31"/>
    <p:sldId id="391" r:id="rId32"/>
    <p:sldId id="392" r:id="rId33"/>
    <p:sldId id="393" r:id="rId34"/>
    <p:sldId id="394" r:id="rId35"/>
    <p:sldId id="395" r:id="rId36"/>
    <p:sldId id="396" r:id="rId37"/>
    <p:sldId id="397" r:id="rId38"/>
    <p:sldId id="398" r:id="rId39"/>
    <p:sldId id="435" r:id="rId40"/>
    <p:sldId id="400" r:id="rId41"/>
    <p:sldId id="401" r:id="rId42"/>
    <p:sldId id="402" r:id="rId43"/>
    <p:sldId id="403" r:id="rId44"/>
    <p:sldId id="510" r:id="rId45"/>
    <p:sldId id="404" r:id="rId46"/>
    <p:sldId id="405" r:id="rId47"/>
    <p:sldId id="412" r:id="rId48"/>
    <p:sldId id="406" r:id="rId49"/>
    <p:sldId id="512" r:id="rId50"/>
    <p:sldId id="407" r:id="rId51"/>
    <p:sldId id="408" r:id="rId52"/>
    <p:sldId id="409" r:id="rId53"/>
    <p:sldId id="410" r:id="rId54"/>
    <p:sldId id="411" r:id="rId55"/>
    <p:sldId id="415" r:id="rId56"/>
    <p:sldId id="416" r:id="rId57"/>
    <p:sldId id="417" r:id="rId58"/>
    <p:sldId id="418" r:id="rId59"/>
    <p:sldId id="419" r:id="rId60"/>
    <p:sldId id="420" r:id="rId61"/>
    <p:sldId id="414" r:id="rId62"/>
    <p:sldId id="423" r:id="rId63"/>
    <p:sldId id="421" r:id="rId64"/>
    <p:sldId id="422" r:id="rId65"/>
    <p:sldId id="413" r:id="rId66"/>
    <p:sldId id="424" r:id="rId67"/>
    <p:sldId id="434" r:id="rId68"/>
    <p:sldId id="337" r:id="rId69"/>
    <p:sldId id="426" r:id="rId70"/>
    <p:sldId id="427" r:id="rId71"/>
    <p:sldId id="428" r:id="rId72"/>
    <p:sldId id="429" r:id="rId73"/>
    <p:sldId id="430" r:id="rId74"/>
    <p:sldId id="431" r:id="rId75"/>
    <p:sldId id="374" r:id="rId76"/>
    <p:sldId id="433" r:id="rId77"/>
    <p:sldId id="432" r:id="rId78"/>
    <p:sldId id="437" r:id="rId79"/>
    <p:sldId id="438" r:id="rId80"/>
    <p:sldId id="439" r:id="rId81"/>
    <p:sldId id="440" r:id="rId82"/>
    <p:sldId id="441" r:id="rId83"/>
    <p:sldId id="442" r:id="rId84"/>
    <p:sldId id="443" r:id="rId85"/>
    <p:sldId id="444" r:id="rId86"/>
    <p:sldId id="445" r:id="rId87"/>
    <p:sldId id="446" r:id="rId88"/>
    <p:sldId id="447" r:id="rId89"/>
    <p:sldId id="448" r:id="rId90"/>
    <p:sldId id="464" r:id="rId91"/>
    <p:sldId id="465" r:id="rId92"/>
    <p:sldId id="466" r:id="rId93"/>
    <p:sldId id="467" r:id="rId94"/>
    <p:sldId id="468" r:id="rId95"/>
    <p:sldId id="469" r:id="rId96"/>
    <p:sldId id="449" r:id="rId97"/>
    <p:sldId id="450" r:id="rId98"/>
    <p:sldId id="451" r:id="rId99"/>
    <p:sldId id="453" r:id="rId100"/>
    <p:sldId id="463" r:id="rId101"/>
    <p:sldId id="452" r:id="rId102"/>
    <p:sldId id="454" r:id="rId103"/>
    <p:sldId id="455" r:id="rId104"/>
    <p:sldId id="456" r:id="rId105"/>
    <p:sldId id="457" r:id="rId106"/>
    <p:sldId id="458" r:id="rId107"/>
    <p:sldId id="459" r:id="rId108"/>
    <p:sldId id="461" r:id="rId109"/>
    <p:sldId id="462" r:id="rId110"/>
    <p:sldId id="470" r:id="rId111"/>
    <p:sldId id="509" r:id="rId112"/>
    <p:sldId id="471" r:id="rId113"/>
    <p:sldId id="473" r:id="rId114"/>
    <p:sldId id="474" r:id="rId115"/>
    <p:sldId id="475" r:id="rId116"/>
    <p:sldId id="476" r:id="rId117"/>
    <p:sldId id="477" r:id="rId118"/>
    <p:sldId id="478" r:id="rId119"/>
    <p:sldId id="479" r:id="rId120"/>
    <p:sldId id="480" r:id="rId121"/>
    <p:sldId id="481" r:id="rId122"/>
    <p:sldId id="482" r:id="rId123"/>
    <p:sldId id="483" r:id="rId124"/>
    <p:sldId id="485" r:id="rId125"/>
    <p:sldId id="486" r:id="rId126"/>
    <p:sldId id="488" r:id="rId127"/>
    <p:sldId id="487" r:id="rId128"/>
    <p:sldId id="511" r:id="rId129"/>
    <p:sldId id="491" r:id="rId130"/>
    <p:sldId id="520" r:id="rId131"/>
    <p:sldId id="513" r:id="rId132"/>
    <p:sldId id="521" r:id="rId133"/>
    <p:sldId id="489" r:id="rId134"/>
    <p:sldId id="490" r:id="rId135"/>
    <p:sldId id="498" r:id="rId136"/>
    <p:sldId id="504" r:id="rId137"/>
    <p:sldId id="499" r:id="rId138"/>
    <p:sldId id="493" r:id="rId139"/>
    <p:sldId id="500" r:id="rId140"/>
    <p:sldId id="495" r:id="rId141"/>
    <p:sldId id="502" r:id="rId142"/>
    <p:sldId id="514" r:id="rId143"/>
    <p:sldId id="505" r:id="rId144"/>
    <p:sldId id="503" r:id="rId145"/>
    <p:sldId id="515" r:id="rId146"/>
    <p:sldId id="507" r:id="rId147"/>
    <p:sldId id="506" r:id="rId148"/>
    <p:sldId id="517" r:id="rId149"/>
    <p:sldId id="516" r:id="rId150"/>
    <p:sldId id="519" r:id="rId151"/>
    <p:sldId id="518" r:id="rId152"/>
    <p:sldId id="508" r:id="rId1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AF67"/>
    <a:srgbClr val="FF3F3F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400" autoAdjust="0"/>
  </p:normalViewPr>
  <p:slideViewPr>
    <p:cSldViewPr>
      <p:cViewPr varScale="1">
        <p:scale>
          <a:sx n="68" d="100"/>
          <a:sy n="68" d="100"/>
        </p:scale>
        <p:origin x="162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117" Type="http://schemas.openxmlformats.org/officeDocument/2006/relationships/slide" Target="slides/slide104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slide" Target="slides/slide76.xml"/><Relationship Id="rId112" Type="http://schemas.openxmlformats.org/officeDocument/2006/relationships/slide" Target="slides/slide99.xml"/><Relationship Id="rId133" Type="http://schemas.openxmlformats.org/officeDocument/2006/relationships/slide" Target="slides/slide120.xml"/><Relationship Id="rId138" Type="http://schemas.openxmlformats.org/officeDocument/2006/relationships/slide" Target="slides/slide125.xml"/><Relationship Id="rId154" Type="http://schemas.openxmlformats.org/officeDocument/2006/relationships/notesMaster" Target="notesMasters/notesMaster1.xml"/><Relationship Id="rId159" Type="http://schemas.openxmlformats.org/officeDocument/2006/relationships/tableStyles" Target="tableStyles.xml"/><Relationship Id="rId16" Type="http://schemas.openxmlformats.org/officeDocument/2006/relationships/slide" Target="slides/slide3.xml"/><Relationship Id="rId107" Type="http://schemas.openxmlformats.org/officeDocument/2006/relationships/slide" Target="slides/slide94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102" Type="http://schemas.openxmlformats.org/officeDocument/2006/relationships/slide" Target="slides/slide89.xml"/><Relationship Id="rId123" Type="http://schemas.openxmlformats.org/officeDocument/2006/relationships/slide" Target="slides/slide110.xml"/><Relationship Id="rId128" Type="http://schemas.openxmlformats.org/officeDocument/2006/relationships/slide" Target="slides/slide115.xml"/><Relationship Id="rId144" Type="http://schemas.openxmlformats.org/officeDocument/2006/relationships/slide" Target="slides/slide131.xml"/><Relationship Id="rId149" Type="http://schemas.openxmlformats.org/officeDocument/2006/relationships/slide" Target="slides/slide136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77.xml"/><Relationship Id="rId95" Type="http://schemas.openxmlformats.org/officeDocument/2006/relationships/slide" Target="slides/slide82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113" Type="http://schemas.openxmlformats.org/officeDocument/2006/relationships/slide" Target="slides/slide100.xml"/><Relationship Id="rId118" Type="http://schemas.openxmlformats.org/officeDocument/2006/relationships/slide" Target="slides/slide105.xml"/><Relationship Id="rId134" Type="http://schemas.openxmlformats.org/officeDocument/2006/relationships/slide" Target="slides/slide121.xml"/><Relationship Id="rId139" Type="http://schemas.openxmlformats.org/officeDocument/2006/relationships/slide" Target="slides/slide126.xml"/><Relationship Id="rId80" Type="http://schemas.openxmlformats.org/officeDocument/2006/relationships/slide" Target="slides/slide67.xml"/><Relationship Id="rId85" Type="http://schemas.openxmlformats.org/officeDocument/2006/relationships/slide" Target="slides/slide72.xml"/><Relationship Id="rId150" Type="http://schemas.openxmlformats.org/officeDocument/2006/relationships/slide" Target="slides/slide137.xml"/><Relationship Id="rId155" Type="http://schemas.openxmlformats.org/officeDocument/2006/relationships/handoutMaster" Target="handoutMasters/handoutMaster1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59" Type="http://schemas.openxmlformats.org/officeDocument/2006/relationships/slide" Target="slides/slide46.xml"/><Relationship Id="rId103" Type="http://schemas.openxmlformats.org/officeDocument/2006/relationships/slide" Target="slides/slide90.xml"/><Relationship Id="rId108" Type="http://schemas.openxmlformats.org/officeDocument/2006/relationships/slide" Target="slides/slide95.xml"/><Relationship Id="rId124" Type="http://schemas.openxmlformats.org/officeDocument/2006/relationships/slide" Target="slides/slide111.xml"/><Relationship Id="rId129" Type="http://schemas.openxmlformats.org/officeDocument/2006/relationships/slide" Target="slides/slide116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slide" Target="slides/slide70.xml"/><Relationship Id="rId88" Type="http://schemas.openxmlformats.org/officeDocument/2006/relationships/slide" Target="slides/slide75.xml"/><Relationship Id="rId91" Type="http://schemas.openxmlformats.org/officeDocument/2006/relationships/slide" Target="slides/slide78.xml"/><Relationship Id="rId96" Type="http://schemas.openxmlformats.org/officeDocument/2006/relationships/slide" Target="slides/slide83.xml"/><Relationship Id="rId111" Type="http://schemas.openxmlformats.org/officeDocument/2006/relationships/slide" Target="slides/slide98.xml"/><Relationship Id="rId132" Type="http://schemas.openxmlformats.org/officeDocument/2006/relationships/slide" Target="slides/slide119.xml"/><Relationship Id="rId140" Type="http://schemas.openxmlformats.org/officeDocument/2006/relationships/slide" Target="slides/slide127.xml"/><Relationship Id="rId145" Type="http://schemas.openxmlformats.org/officeDocument/2006/relationships/slide" Target="slides/slide132.xml"/><Relationship Id="rId153" Type="http://schemas.openxmlformats.org/officeDocument/2006/relationships/slide" Target="slides/slide14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6" Type="http://schemas.openxmlformats.org/officeDocument/2006/relationships/slide" Target="slides/slide93.xml"/><Relationship Id="rId114" Type="http://schemas.openxmlformats.org/officeDocument/2006/relationships/slide" Target="slides/slide101.xml"/><Relationship Id="rId119" Type="http://schemas.openxmlformats.org/officeDocument/2006/relationships/slide" Target="slides/slide106.xml"/><Relationship Id="rId127" Type="http://schemas.openxmlformats.org/officeDocument/2006/relationships/slide" Target="slides/slide11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slide" Target="slides/slide73.xml"/><Relationship Id="rId94" Type="http://schemas.openxmlformats.org/officeDocument/2006/relationships/slide" Target="slides/slide81.xml"/><Relationship Id="rId99" Type="http://schemas.openxmlformats.org/officeDocument/2006/relationships/slide" Target="slides/slide86.xml"/><Relationship Id="rId101" Type="http://schemas.openxmlformats.org/officeDocument/2006/relationships/slide" Target="slides/slide88.xml"/><Relationship Id="rId122" Type="http://schemas.openxmlformats.org/officeDocument/2006/relationships/slide" Target="slides/slide109.xml"/><Relationship Id="rId130" Type="http://schemas.openxmlformats.org/officeDocument/2006/relationships/slide" Target="slides/slide117.xml"/><Relationship Id="rId135" Type="http://schemas.openxmlformats.org/officeDocument/2006/relationships/slide" Target="slides/slide122.xml"/><Relationship Id="rId143" Type="http://schemas.openxmlformats.org/officeDocument/2006/relationships/slide" Target="slides/slide130.xml"/><Relationship Id="rId148" Type="http://schemas.openxmlformats.org/officeDocument/2006/relationships/slide" Target="slides/slide135.xml"/><Relationship Id="rId151" Type="http://schemas.openxmlformats.org/officeDocument/2006/relationships/slide" Target="slides/slide138.xml"/><Relationship Id="rId156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109" Type="http://schemas.openxmlformats.org/officeDocument/2006/relationships/slide" Target="slides/slide9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slide" Target="slides/slide84.xml"/><Relationship Id="rId104" Type="http://schemas.openxmlformats.org/officeDocument/2006/relationships/slide" Target="slides/slide91.xml"/><Relationship Id="rId120" Type="http://schemas.openxmlformats.org/officeDocument/2006/relationships/slide" Target="slides/slide107.xml"/><Relationship Id="rId125" Type="http://schemas.openxmlformats.org/officeDocument/2006/relationships/slide" Target="slides/slide112.xml"/><Relationship Id="rId141" Type="http://schemas.openxmlformats.org/officeDocument/2006/relationships/slide" Target="slides/slide128.xml"/><Relationship Id="rId146" Type="http://schemas.openxmlformats.org/officeDocument/2006/relationships/slide" Target="slides/slide133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92" Type="http://schemas.openxmlformats.org/officeDocument/2006/relationships/slide" Target="slides/slide7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slide" Target="slides/slide74.xml"/><Relationship Id="rId110" Type="http://schemas.openxmlformats.org/officeDocument/2006/relationships/slide" Target="slides/slide97.xml"/><Relationship Id="rId115" Type="http://schemas.openxmlformats.org/officeDocument/2006/relationships/slide" Target="slides/slide102.xml"/><Relationship Id="rId131" Type="http://schemas.openxmlformats.org/officeDocument/2006/relationships/slide" Target="slides/slide118.xml"/><Relationship Id="rId136" Type="http://schemas.openxmlformats.org/officeDocument/2006/relationships/slide" Target="slides/slide123.xml"/><Relationship Id="rId157" Type="http://schemas.openxmlformats.org/officeDocument/2006/relationships/viewProps" Target="viewProps.xml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152" Type="http://schemas.openxmlformats.org/officeDocument/2006/relationships/slide" Target="slides/slide139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Relationship Id="rId100" Type="http://schemas.openxmlformats.org/officeDocument/2006/relationships/slide" Target="slides/slide87.xml"/><Relationship Id="rId105" Type="http://schemas.openxmlformats.org/officeDocument/2006/relationships/slide" Target="slides/slide92.xml"/><Relationship Id="rId126" Type="http://schemas.openxmlformats.org/officeDocument/2006/relationships/slide" Target="slides/slide113.xml"/><Relationship Id="rId147" Type="http://schemas.openxmlformats.org/officeDocument/2006/relationships/slide" Target="slides/slide134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93" Type="http://schemas.openxmlformats.org/officeDocument/2006/relationships/slide" Target="slides/slide80.xml"/><Relationship Id="rId98" Type="http://schemas.openxmlformats.org/officeDocument/2006/relationships/slide" Target="slides/slide85.xml"/><Relationship Id="rId121" Type="http://schemas.openxmlformats.org/officeDocument/2006/relationships/slide" Target="slides/slide108.xml"/><Relationship Id="rId142" Type="http://schemas.openxmlformats.org/officeDocument/2006/relationships/slide" Target="slides/slide129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2.xml"/><Relationship Id="rId46" Type="http://schemas.openxmlformats.org/officeDocument/2006/relationships/slide" Target="slides/slide33.xml"/><Relationship Id="rId67" Type="http://schemas.openxmlformats.org/officeDocument/2006/relationships/slide" Target="slides/slide54.xml"/><Relationship Id="rId116" Type="http://schemas.openxmlformats.org/officeDocument/2006/relationships/slide" Target="slides/slide103.xml"/><Relationship Id="rId137" Type="http://schemas.openxmlformats.org/officeDocument/2006/relationships/slide" Target="slides/slide124.xml"/><Relationship Id="rId158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73E6F-486B-49FC-9E77-F712236F7BEA}" type="datetimeFigureOut">
              <a:rPr lang="en-CA" smtClean="0"/>
              <a:t>2019-03-25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1E5FE-ACF7-4543-BE53-B4BC21A26D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50527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276EA-3C31-4611-A025-ED657C64D3CB}" type="datetimeFigureOut">
              <a:rPr lang="en-CA" smtClean="0"/>
              <a:t>2019-03-25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93C59-0753-49D0-BDBB-2997D14E90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3984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93C59-0753-49D0-BDBB-2997D14E9004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80164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0" baseline="0" dirty="0"/>
              <a:t>	  </a:t>
            </a:r>
            <a:endParaRPr lang="en-C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93C59-0753-49D0-BDBB-2997D14E9004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5538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1335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142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1180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961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3798DE0-43B6-4EF5-A1E6-8BFA68F4D9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5248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7325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1204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801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8929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4725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80048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15563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1044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5D21-6DF2-42FE-B240-489219A29BD4}" type="datetimeFigureOut">
              <a:rPr lang="en-CA" smtClean="0"/>
              <a:t>2019-03-25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20D21-963F-4513-9F92-1ADD656727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86893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5D21-6DF2-42FE-B240-489219A29BD4}" type="datetimeFigureOut">
              <a:rPr lang="en-CA" smtClean="0"/>
              <a:t>2019-03-25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20D21-963F-4513-9F92-1ADD656727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19924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5D21-6DF2-42FE-B240-489219A29BD4}" type="datetimeFigureOut">
              <a:rPr lang="en-CA" smtClean="0"/>
              <a:t>2019-03-25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20D21-963F-4513-9F92-1ADD656727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07219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5D21-6DF2-42FE-B240-489219A29BD4}" type="datetimeFigureOut">
              <a:rPr lang="en-CA" smtClean="0"/>
              <a:t>2019-03-25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20D21-963F-4513-9F92-1ADD656727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868456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5D21-6DF2-42FE-B240-489219A29BD4}" type="datetimeFigureOut">
              <a:rPr lang="en-CA" smtClean="0"/>
              <a:t>2019-03-25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20D21-963F-4513-9F92-1ADD656727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1226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5D21-6DF2-42FE-B240-489219A29BD4}" type="datetimeFigureOut">
              <a:rPr lang="en-CA" smtClean="0"/>
              <a:t>2019-03-25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20D21-963F-4513-9F92-1ADD656727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4129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5D21-6DF2-42FE-B240-489219A29BD4}" type="datetimeFigureOut">
              <a:rPr lang="en-CA" smtClean="0"/>
              <a:t>2019-03-25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20D21-963F-4513-9F92-1ADD656727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36333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5D21-6DF2-42FE-B240-489219A29BD4}" type="datetimeFigureOut">
              <a:rPr lang="en-CA" smtClean="0"/>
              <a:t>2019-03-25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20D21-963F-4513-9F92-1ADD656727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0692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5D21-6DF2-42FE-B240-489219A29BD4}" type="datetimeFigureOut">
              <a:rPr lang="en-CA" smtClean="0"/>
              <a:t>2019-03-25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20D21-963F-4513-9F92-1ADD656727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58829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5D21-6DF2-42FE-B240-489219A29BD4}" type="datetimeFigureOut">
              <a:rPr lang="en-CA" smtClean="0"/>
              <a:t>2019-03-25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20D21-963F-4513-9F92-1ADD656727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45889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5D21-6DF2-42FE-B240-489219A29BD4}" type="datetimeFigureOut">
              <a:rPr lang="en-CA" smtClean="0"/>
              <a:t>2019-03-25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20D21-963F-4513-9F92-1ADD656727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8136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png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2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3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rgbClr val="00206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08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</p:sldLayoutIdLst>
  <p:txStyles>
    <p:titleStyle>
      <a:lvl1pPr algn="r" defTabSz="914400" rtl="0" eaLnBrk="1" latinLnBrk="0" hangingPunct="1">
        <a:spcBef>
          <a:spcPct val="0"/>
        </a:spcBef>
        <a:buNone/>
        <a:defRPr sz="2000" b="1" kern="1200" baseline="0">
          <a:solidFill>
            <a:schemeClr val="tx1">
              <a:lumMod val="65000"/>
              <a:lumOff val="35000"/>
            </a:schemeClr>
          </a:solidFill>
          <a:latin typeface="Century Gothic" panose="020B0502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969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r" defTabSz="914400" rtl="0" eaLnBrk="1" latinLnBrk="0" hangingPunct="1">
        <a:spcBef>
          <a:spcPct val="0"/>
        </a:spcBef>
        <a:buNone/>
        <a:defRPr sz="2000" b="1" kern="1200" baseline="0">
          <a:solidFill>
            <a:schemeClr val="tx1">
              <a:lumMod val="65000"/>
              <a:lumOff val="35000"/>
            </a:schemeClr>
          </a:solidFill>
          <a:latin typeface="Century Gothic" panose="020B0502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93416" y="153923"/>
            <a:ext cx="6705600" cy="6553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5" descr="SharedServices_PowerPoint_BCmap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00" y="1879535"/>
            <a:ext cx="5672137" cy="482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80" y="260648"/>
            <a:ext cx="62769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8930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936946"/>
            <a:ext cx="783626" cy="654457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29" y="6045099"/>
            <a:ext cx="76295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02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48" r:id="rId2"/>
  </p:sldLayoutIdLst>
  <p:txStyles>
    <p:titleStyle>
      <a:lvl1pPr algn="r" defTabSz="914400" rtl="0" eaLnBrk="1" latinLnBrk="0" hangingPunct="1">
        <a:spcBef>
          <a:spcPct val="0"/>
        </a:spcBef>
        <a:buNone/>
        <a:defRPr sz="2000" b="1" kern="1200" baseline="0">
          <a:solidFill>
            <a:schemeClr val="tx1">
              <a:lumMod val="65000"/>
              <a:lumOff val="35000"/>
            </a:schemeClr>
          </a:solidFill>
          <a:latin typeface="Century Gothic" panose="020B0502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936946"/>
            <a:ext cx="783626" cy="654457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0" y="6045099"/>
            <a:ext cx="76295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91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>
      <a:lvl1pPr algn="r" defTabSz="914400" rtl="0" eaLnBrk="1" latinLnBrk="0" hangingPunct="1">
        <a:spcBef>
          <a:spcPct val="0"/>
        </a:spcBef>
        <a:buNone/>
        <a:defRPr sz="2000" b="1" kern="1200" baseline="0">
          <a:solidFill>
            <a:schemeClr val="tx1">
              <a:lumMod val="65000"/>
              <a:lumOff val="35000"/>
            </a:schemeClr>
          </a:solidFill>
          <a:latin typeface="Century Gothic" panose="020B0502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07504" y="153923"/>
            <a:ext cx="6791512" cy="6553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7010400" y="152399"/>
            <a:ext cx="2026096" cy="655624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5" descr="SharedServices_PowerPoint_BCmap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99" y="1700808"/>
            <a:ext cx="5672137" cy="482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687114"/>
            <a:ext cx="874145" cy="841282"/>
          </a:xfrm>
          <a:prstGeom prst="ellipse">
            <a:avLst/>
          </a:prstGeom>
          <a:noFill/>
          <a:ln w="38100" cap="rnd">
            <a:solidFill>
              <a:schemeClr val="accent1">
                <a:lumMod val="7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10" y="997877"/>
            <a:ext cx="65913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79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07504" y="153923"/>
            <a:ext cx="6791512" cy="6553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7010400" y="152399"/>
            <a:ext cx="2026096" cy="655624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687114"/>
            <a:ext cx="874145" cy="841282"/>
          </a:xfrm>
          <a:prstGeom prst="ellipse">
            <a:avLst/>
          </a:prstGeom>
          <a:noFill/>
          <a:ln w="38100" cap="rnd">
            <a:solidFill>
              <a:schemeClr val="accent1">
                <a:lumMod val="7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10" y="997877"/>
            <a:ext cx="65913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\\FIRELINE\TBIGELOW$\Profile\Desktop\Tim's Photos\IMG_8221.JPG"/>
          <p:cNvPicPr/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536" y="1856231"/>
            <a:ext cx="4575448" cy="3830883"/>
          </a:xfrm>
          <a:prstGeom prst="rect">
            <a:avLst/>
          </a:prstGeom>
          <a:noFill/>
          <a:ln w="28575">
            <a:solidFill>
              <a:srgbClr val="800000"/>
            </a:solidFill>
          </a:ln>
        </p:spPr>
      </p:pic>
    </p:spTree>
    <p:extLst>
      <p:ext uri="{BB962C8B-B14F-4D97-AF65-F5344CB8AC3E}">
        <p14:creationId xmlns:p14="http://schemas.microsoft.com/office/powerpoint/2010/main" val="169637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07504" y="153923"/>
            <a:ext cx="6791512" cy="6553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7010400" y="152399"/>
            <a:ext cx="2026096" cy="655624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687114"/>
            <a:ext cx="874145" cy="841282"/>
          </a:xfrm>
          <a:prstGeom prst="ellipse">
            <a:avLst/>
          </a:prstGeom>
          <a:noFill/>
          <a:ln w="38100" cap="rnd">
            <a:solidFill>
              <a:schemeClr val="accent1">
                <a:lumMod val="7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10" y="997877"/>
            <a:ext cx="65913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080" y="1809180"/>
            <a:ext cx="3240360" cy="4298575"/>
          </a:xfrm>
          <a:prstGeom prst="rect">
            <a:avLst/>
          </a:prstGeom>
          <a:noFill/>
          <a:ln w="2857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90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07504" y="153923"/>
            <a:ext cx="6791512" cy="6553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7010400" y="152399"/>
            <a:ext cx="2026096" cy="655624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687114"/>
            <a:ext cx="874145" cy="841282"/>
          </a:xfrm>
          <a:prstGeom prst="ellipse">
            <a:avLst/>
          </a:prstGeom>
          <a:noFill/>
          <a:ln w="38100" cap="rnd">
            <a:solidFill>
              <a:schemeClr val="accent1">
                <a:lumMod val="7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10" y="997877"/>
            <a:ext cx="65913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403" y="1772816"/>
            <a:ext cx="5119714" cy="3664446"/>
          </a:xfrm>
          <a:prstGeom prst="rect">
            <a:avLst/>
          </a:prstGeom>
          <a:noFill/>
          <a:ln w="2857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1137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07504" y="153923"/>
            <a:ext cx="6791512" cy="6553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7010400" y="152399"/>
            <a:ext cx="2026096" cy="655624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10" y="997877"/>
            <a:ext cx="65913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53" y="1988840"/>
            <a:ext cx="6267414" cy="3923503"/>
          </a:xfrm>
          <a:prstGeom prst="rect">
            <a:avLst/>
          </a:prstGeom>
          <a:noFill/>
          <a:ln w="2857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714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6646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339488" y="5170640"/>
            <a:ext cx="7590466" cy="400110"/>
          </a:xfrm>
          <a:prstGeom prst="rect">
            <a:avLst/>
          </a:prstGeom>
          <a:gradFill>
            <a:gsLst>
              <a:gs pos="0">
                <a:srgbClr val="800000"/>
              </a:gs>
              <a:gs pos="0">
                <a:schemeClr val="accent2">
                  <a:lumMod val="40000"/>
                  <a:lumOff val="60000"/>
                </a:schemeClr>
              </a:gs>
            </a:gsLst>
            <a:lin ang="5400000" scaled="0"/>
          </a:gradFill>
          <a:ln w="38100" cap="sq">
            <a:solidFill>
              <a:srgbClr val="002060"/>
            </a:solidFill>
            <a:miter lim="800000"/>
          </a:ln>
        </p:spPr>
        <p:txBody>
          <a:bodyPr wrap="square" rtlCol="0">
            <a:spAutoFit/>
          </a:bodyPr>
          <a:lstStyle/>
          <a:p>
            <a:pPr algn="r"/>
            <a:r>
              <a:rPr lang="en-CA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British</a:t>
            </a:r>
            <a:r>
              <a:rPr lang="en-CA" sz="2000" b="1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Columbia Wildfire Service: S-230</a:t>
            </a:r>
            <a:endParaRPr lang="en-CA" sz="2000" b="1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226660" y="1467445"/>
            <a:ext cx="6553200" cy="430887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79000">
                <a:schemeClr val="bg1"/>
              </a:gs>
              <a:gs pos="44000">
                <a:schemeClr val="accent3">
                  <a:lumMod val="20000"/>
                  <a:lumOff val="80000"/>
                </a:schemeClr>
              </a:gs>
            </a:gsLst>
            <a:lin ang="5400000" scaled="0"/>
          </a:gradFill>
          <a:ln w="38100" cap="sq">
            <a:solidFill>
              <a:srgbClr val="800000"/>
            </a:solidFill>
            <a:miter lim="800000"/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2200" b="1" dirty="0">
                <a:solidFill>
                  <a:schemeClr val="bg1">
                    <a:lumMod val="25000"/>
                  </a:schemeClr>
                </a:solidFill>
                <a:latin typeface="Century Gothic" panose="020B0502020202020204" pitchFamily="34" charset="0"/>
              </a:rPr>
              <a:t>BRITISH</a:t>
            </a:r>
            <a:r>
              <a:rPr lang="en-CA" sz="2200" b="1" baseline="0" dirty="0">
                <a:solidFill>
                  <a:schemeClr val="bg1">
                    <a:lumMod val="25000"/>
                  </a:schemeClr>
                </a:solidFill>
                <a:latin typeface="Century Gothic" panose="020B0502020202020204" pitchFamily="34" charset="0"/>
              </a:rPr>
              <a:t> COLUMBIA WILDFIRE SERVICE: S-241</a:t>
            </a:r>
            <a:endParaRPr lang="en-CA" sz="2200" b="1" dirty="0">
              <a:solidFill>
                <a:schemeClr val="bg1">
                  <a:lumMod val="25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342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C5D21-6DF2-42FE-B240-489219A29BD4}" type="datetimeFigureOut">
              <a:rPr lang="en-CA" smtClean="0"/>
              <a:t>2019-03-25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F20D21-963F-4513-9F92-1ADD6567270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7501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4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6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7051340" y="4335291"/>
            <a:ext cx="1899320" cy="15121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sz="2000" b="1" kern="1200" spc="150" baseline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8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6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None/>
              <a:defRPr sz="13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800" dirty="0"/>
              <a:t>Fire Assessment: Overview and Introduction</a:t>
            </a:r>
          </a:p>
        </p:txBody>
      </p:sp>
    </p:spTree>
    <p:extLst>
      <p:ext uri="{BB962C8B-B14F-4D97-AF65-F5344CB8AC3E}">
        <p14:creationId xmlns:p14="http://schemas.microsoft.com/office/powerpoint/2010/main" val="2942851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Course Outline</a:t>
            </a: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1187624" y="1844824"/>
            <a:ext cx="6696744" cy="37444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3 to 4 hour course.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Designed for BCWS staff, contract crew leaders and forest industry personnel.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Recognized as the minimum training for fire assessment by firefighters.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Evaluation Criteria: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	- Written Exam worth 70 %.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	- Fire Assessment Activity 30 %.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363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Learning Objective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677500" y="1780040"/>
            <a:ext cx="3892268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800" b="1" dirty="0"/>
              <a:t>Upon completion of this course, the trainee will develop the working knowledge and the ability required to complete and deliver an accurate fire assessment.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28800"/>
            <a:ext cx="3452302" cy="426292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</a:ln>
        </p:spPr>
      </p:pic>
      <p:sp>
        <p:nvSpPr>
          <p:cNvPr id="6" name="Rectangle 5"/>
          <p:cNvSpPr/>
          <p:nvPr/>
        </p:nvSpPr>
        <p:spPr>
          <a:xfrm>
            <a:off x="5796136" y="4860239"/>
            <a:ext cx="2232248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CA" sz="3200" b="1" dirty="0">
                <a:solidFill>
                  <a:schemeClr val="bg1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Observe  the Fire</a:t>
            </a:r>
          </a:p>
        </p:txBody>
      </p:sp>
    </p:spTree>
    <p:extLst>
      <p:ext uri="{BB962C8B-B14F-4D97-AF65-F5344CB8AC3E}">
        <p14:creationId xmlns:p14="http://schemas.microsoft.com/office/powerpoint/2010/main" val="1103158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409026" y="764704"/>
            <a:ext cx="8308569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Introduction to Fire Assessment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539552" y="1916832"/>
            <a:ext cx="5328591" cy="4176464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CA" sz="2400" b="1" dirty="0"/>
              <a:t>You will learn: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CA" sz="2400" b="1" dirty="0"/>
              <a:t>What a fire assessment is.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CA" sz="2400" b="1" dirty="0"/>
              <a:t>When a fire assessment is done.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CA" sz="2400" b="1" dirty="0"/>
              <a:t>Why a fire assessment is done.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CA" sz="2400" b="1" dirty="0"/>
              <a:t>Who performs a fire assessment.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CA" sz="2400" b="1" dirty="0"/>
              <a:t>A Fire Assessment versus An Initial Fire Report (IFR).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CA" sz="2400" b="1" dirty="0"/>
              <a:t>Who receives a fire assessment.</a:t>
            </a:r>
          </a:p>
        </p:txBody>
      </p:sp>
    </p:spTree>
    <p:extLst>
      <p:ext uri="{BB962C8B-B14F-4D97-AF65-F5344CB8AC3E}">
        <p14:creationId xmlns:p14="http://schemas.microsoft.com/office/powerpoint/2010/main" val="339149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Wildfires in British Columbia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535717" y="1844824"/>
            <a:ext cx="3748251" cy="37444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Over the past 10 years: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There have been 2000 wildfires per year.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Burn close to 115000 hectares (ha).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61 % caused by lightning.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39 % are human caused.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091" y="1696485"/>
            <a:ext cx="3679857" cy="416277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015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The 10 AM Concept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97" y="1628800"/>
            <a:ext cx="7507341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445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Importance of Assessment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683568" y="1633072"/>
            <a:ext cx="3748251" cy="3600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Wildfires need to be reported to BCWS staff promptly.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Fire Centre will send resources to wildfires.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Reporting and an accurate fire assessment are critical to the 10 AM Concept.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768" y="1633072"/>
            <a:ext cx="3265401" cy="424395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019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What is Fire Assessment?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1005371" y="1844824"/>
            <a:ext cx="7128793" cy="38884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Fire assessment is an ongoing process that includes:</a:t>
            </a:r>
          </a:p>
          <a:p>
            <a:pPr lvl="0"/>
            <a:r>
              <a:rPr lang="en-US" sz="2400" b="1" dirty="0"/>
              <a:t>All values at risk.</a:t>
            </a:r>
            <a:endParaRPr lang="en-CA" sz="2400" b="1" dirty="0"/>
          </a:p>
          <a:p>
            <a:pPr lvl="0"/>
            <a:r>
              <a:rPr lang="en-US" sz="2400" b="1" dirty="0"/>
              <a:t>Present and expected fire </a:t>
            </a:r>
            <a:r>
              <a:rPr lang="en-US" sz="2400" b="1" dirty="0" err="1"/>
              <a:t>behaviour</a:t>
            </a:r>
            <a:r>
              <a:rPr lang="en-US" sz="2400" b="1" dirty="0"/>
              <a:t>.</a:t>
            </a:r>
          </a:p>
          <a:p>
            <a:pPr lvl="0"/>
            <a:r>
              <a:rPr lang="en-US" sz="2400" b="1" dirty="0"/>
              <a:t>Fuels, weather and topography.	</a:t>
            </a:r>
            <a:endParaRPr lang="en-CA" sz="2400" b="1" dirty="0"/>
          </a:p>
          <a:p>
            <a:pPr lvl="0"/>
            <a:r>
              <a:rPr lang="en-US" sz="2400" b="1" dirty="0"/>
              <a:t>Fire potential and best plan for suppression.</a:t>
            </a:r>
            <a:endParaRPr lang="en-CA" sz="2400" b="1" dirty="0"/>
          </a:p>
          <a:p>
            <a:pPr lvl="0"/>
            <a:r>
              <a:rPr lang="en-US" sz="2400" b="1" dirty="0"/>
              <a:t>Resources required for suppression.</a:t>
            </a:r>
            <a:endParaRPr lang="en-CA" sz="2400" b="1" dirty="0"/>
          </a:p>
          <a:p>
            <a:pPr lvl="0"/>
            <a:r>
              <a:rPr lang="en-US" sz="2400" b="1" dirty="0"/>
              <a:t>Fire hazards and crew safety issues.</a:t>
            </a:r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728440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4644008" y="1844824"/>
            <a:ext cx="3892267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Upon arrival at a fire.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For any changes in fire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or weather conditions.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When a set update is required.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When a supervisor needs to know the suppression progress. 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When are Fire Assessments Done?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76804"/>
            <a:ext cx="3096344" cy="41284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02973" y="4877232"/>
            <a:ext cx="2504931" cy="880241"/>
          </a:xfrm>
          <a:prstGeom prst="rect">
            <a:avLst/>
          </a:prstGeom>
          <a:solidFill>
            <a:schemeClr val="bg1">
              <a:lumMod val="95000"/>
              <a:alpha val="58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CA" sz="3200" b="1" dirty="0">
                <a:solidFill>
                  <a:srgbClr val="FF0000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Increase in Fire Behaviour</a:t>
            </a:r>
          </a:p>
        </p:txBody>
      </p:sp>
    </p:spTree>
    <p:extLst>
      <p:ext uri="{BB962C8B-B14F-4D97-AF65-F5344CB8AC3E}">
        <p14:creationId xmlns:p14="http://schemas.microsoft.com/office/powerpoint/2010/main" val="4230823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4427984" y="1847627"/>
            <a:ext cx="3491445" cy="396252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Regional Wildfire Coordination Officers (RWCOs).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Zone Wildfire Coordination Officers (ZWCOs).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All wildfire personnel working on suppression.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Who Receives Fire Assessment Information?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47627"/>
            <a:ext cx="3096344" cy="387549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12207" y="4581128"/>
            <a:ext cx="2232248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CA" sz="3200" b="1" dirty="0">
                <a:solidFill>
                  <a:schemeClr val="bg1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The  </a:t>
            </a:r>
          </a:p>
          <a:p>
            <a:pPr>
              <a:lnSpc>
                <a:spcPct val="80000"/>
              </a:lnSpc>
            </a:pPr>
            <a:r>
              <a:rPr lang="en-CA" sz="3200" b="1" dirty="0">
                <a:solidFill>
                  <a:schemeClr val="bg1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ZWCO</a:t>
            </a:r>
          </a:p>
        </p:txBody>
      </p:sp>
    </p:spTree>
    <p:extLst>
      <p:ext uri="{BB962C8B-B14F-4D97-AF65-F5344CB8AC3E}">
        <p14:creationId xmlns:p14="http://schemas.microsoft.com/office/powerpoint/2010/main" val="2534797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35717" y="1772816"/>
            <a:ext cx="4180299" cy="41044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Fire Assessments are completed in order to: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400" b="1" dirty="0"/>
              <a:t>Update the Fire Zone and Fire Centre. </a:t>
            </a:r>
            <a:endParaRPr lang="en-CA" sz="2400" b="1" dirty="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2400" b="1" dirty="0"/>
              <a:t>Provide resource requests.  </a:t>
            </a:r>
            <a:endParaRPr lang="en-CA" sz="2400" b="1" dirty="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2400" b="1" dirty="0"/>
              <a:t>Establish priorities when there are multiple fires. </a:t>
            </a:r>
            <a:endParaRPr lang="en-CA" sz="2400" b="1" dirty="0"/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2400" b="1" dirty="0"/>
              <a:t>Allocate resources effectively.</a:t>
            </a:r>
            <a:endParaRPr lang="en-CA" sz="2400" b="1" dirty="0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Why are Fire Assessments Done?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72816"/>
            <a:ext cx="3600400" cy="39882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004048" y="2260727"/>
            <a:ext cx="1584176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CA" sz="3200" b="1" dirty="0">
                <a:latin typeface="Poor Richard" panose="02080502050505020702" pitchFamily="18" charset="0"/>
                <a:cs typeface="Aparajita" panose="020B0604020202020204" pitchFamily="34" charset="0"/>
              </a:rPr>
              <a:t>Cabin </a:t>
            </a:r>
          </a:p>
          <a:p>
            <a:pPr>
              <a:lnSpc>
                <a:spcPct val="80000"/>
              </a:lnSpc>
            </a:pPr>
            <a:r>
              <a:rPr lang="en-CA" sz="3200" b="1" dirty="0">
                <a:latin typeface="Poor Richard" panose="02080502050505020702" pitchFamily="18" charset="0"/>
                <a:cs typeface="Aparajita" panose="020B0604020202020204" pitchFamily="34" charset="0"/>
              </a:rPr>
              <a:t>at  Risk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5508104" y="3140968"/>
            <a:ext cx="216024" cy="1152128"/>
          </a:xfrm>
          <a:prstGeom prst="straightConnector1">
            <a:avLst/>
          </a:prstGeom>
          <a:ln w="635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7322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35717" y="1844824"/>
            <a:ext cx="3892267" cy="37444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Initial Attack Crew Leaders.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Incident Commanders.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Air Patrol Officers.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Experienced Firefighters.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quality of the assessment depends on fire experience.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Who Performs Fire Assessments? 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407" y="1825952"/>
            <a:ext cx="2520280" cy="391196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000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4572000" y="1844824"/>
            <a:ext cx="3964275" cy="38164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 IFR is done only once for a fire.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 IFR is the start of a fire assessment.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assessments are continuous.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Assessments provide continuous information to the Fire Centre.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A Fire Assessment vs. An Initial Fire Report</a:t>
            </a: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37944"/>
            <a:ext cx="3206848" cy="388543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691680" y="4509120"/>
            <a:ext cx="1584176" cy="48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CA" sz="3200" b="1" dirty="0">
                <a:solidFill>
                  <a:schemeClr val="bg1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IFR  Pad</a:t>
            </a:r>
          </a:p>
        </p:txBody>
      </p:sp>
    </p:spTree>
    <p:extLst>
      <p:ext uri="{BB962C8B-B14F-4D97-AF65-F5344CB8AC3E}">
        <p14:creationId xmlns:p14="http://schemas.microsoft.com/office/powerpoint/2010/main" val="4016132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7020272" y="4335290"/>
            <a:ext cx="2123728" cy="15121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sz="2000" b="1" kern="1200" spc="150" baseline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8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6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None/>
              <a:defRPr sz="13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600" dirty="0"/>
              <a:t>Roles and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625824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535717" y="764704"/>
            <a:ext cx="799672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The Assessor and Duty Officers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535717" y="1700808"/>
            <a:ext cx="3604236" cy="37444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Fire Assessment: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IC and IA Crew Leaders.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Experienced Firefighters.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RWCO and ZWCO: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Duty Officers.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899" y="1700808"/>
            <a:ext cx="3585341" cy="41928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356661" y="2276872"/>
            <a:ext cx="1584176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CA" sz="3200" b="1" dirty="0">
                <a:latin typeface="Poor Richard" panose="02080502050505020702" pitchFamily="18" charset="0"/>
                <a:cs typeface="Aparajita" panose="020B0604020202020204" pitchFamily="34" charset="0"/>
              </a:rPr>
              <a:t>A  Flare  Up</a:t>
            </a:r>
          </a:p>
        </p:txBody>
      </p:sp>
    </p:spTree>
    <p:extLst>
      <p:ext uri="{BB962C8B-B14F-4D97-AF65-F5344CB8AC3E}">
        <p14:creationId xmlns:p14="http://schemas.microsoft.com/office/powerpoint/2010/main" val="3782097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Experienced Firefighters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4569768" y="1844824"/>
            <a:ext cx="3886200" cy="39677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 IC may request an assessment by experienced personnel if: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flare up occurs.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There are control difficulties.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There are values at risk.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There is a new wildfire in the area.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81" y="1844824"/>
            <a:ext cx="3534867" cy="396770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899592" y="4797152"/>
            <a:ext cx="2448272" cy="880241"/>
          </a:xfrm>
          <a:prstGeom prst="rect">
            <a:avLst/>
          </a:prstGeom>
          <a:solidFill>
            <a:schemeClr val="bg1">
              <a:lumMod val="75000"/>
              <a:alpha val="6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CA" sz="3200" b="1" dirty="0">
                <a:solidFill>
                  <a:schemeClr val="bg1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Assessment  By Helicopter</a:t>
            </a:r>
          </a:p>
        </p:txBody>
      </p:sp>
    </p:spTree>
    <p:extLst>
      <p:ext uri="{BB962C8B-B14F-4D97-AF65-F5344CB8AC3E}">
        <p14:creationId xmlns:p14="http://schemas.microsoft.com/office/powerpoint/2010/main" val="13076497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899592" y="1700808"/>
            <a:ext cx="7344816" cy="4176464"/>
          </a:xfrm>
          <a:prstGeom prst="rect">
            <a:avLst/>
          </a:prstGeom>
          <a:solidFill>
            <a:schemeClr val="bg1">
              <a:lumMod val="75000"/>
              <a:alpha val="40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b="1" dirty="0"/>
              <a:t>Be Prepared and Organized.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b="1" dirty="0"/>
              <a:t>Be Thorough - perform a complete and on going reconnaissance (Recce).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b="1" dirty="0"/>
              <a:t>Be Accurate - record all fire information.</a:t>
            </a:r>
            <a:endParaRPr lang="en-US" altLang="en-US" b="1" i="1" dirty="0"/>
          </a:p>
          <a:p>
            <a:pPr>
              <a:lnSpc>
                <a:spcPct val="90000"/>
              </a:lnSpc>
            </a:pPr>
            <a:r>
              <a:rPr lang="en-US" altLang="en-US" b="1" dirty="0"/>
              <a:t>Communicate - the fire information effectively.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Responsibilities While Completing an Assessment </a:t>
            </a:r>
          </a:p>
        </p:txBody>
      </p:sp>
    </p:spTree>
    <p:extLst>
      <p:ext uri="{BB962C8B-B14F-4D97-AF65-F5344CB8AC3E}">
        <p14:creationId xmlns:p14="http://schemas.microsoft.com/office/powerpoint/2010/main" val="806409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Before Arrival at the Fire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251520" y="1772816"/>
            <a:ext cx="2808312" cy="40324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Obtain updated information about the fire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Look at weather forecasts.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Travel using the route that gives the best vantage point.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72816"/>
            <a:ext cx="5836483" cy="4808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01161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Upon Arrival at the Fire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4644008" y="1844824"/>
            <a:ext cx="3892267" cy="38164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Identify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LACES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and fire hazards.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Estimate the potential for fire growth.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Determine whether more resources are needed.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Establish priorities considering values at risk.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98462"/>
            <a:ext cx="3155862" cy="397277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85929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After Initial Fire Size-Up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708810" y="1844824"/>
            <a:ext cx="4180299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Start an informal Incident Action Plan: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Objectives, Strategies and Tactics.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Investigate the fire cause.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Preserve the ignition point.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Keep the Duty Officers informed.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584" y="1628799"/>
            <a:ext cx="3456384" cy="424767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9969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Ongoing Fire Updates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1585118" y="1839299"/>
            <a:ext cx="5969300" cy="3827560"/>
          </a:xfrm>
          <a:prstGeom prst="rect">
            <a:avLst/>
          </a:prstGeom>
          <a:solidFill>
            <a:schemeClr val="bg1">
              <a:lumMod val="75000"/>
              <a:alpha val="45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Continuously re-assess the fire.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Adjust strategies and tactics as needed.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Request more resources if required.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Communicate hazards.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Ensure that fire suppression follows safety protocols.  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677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1079612" y="1916832"/>
            <a:ext cx="6984776" cy="4032448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800" b="1" dirty="0">
                <a:latin typeface="+mj-lt"/>
              </a:rPr>
              <a:t>To compile all information about fires.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b="1" dirty="0">
                <a:latin typeface="+mj-lt"/>
              </a:rPr>
              <a:t>from the IFRs and fire assessments.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800" b="1" dirty="0">
                <a:latin typeface="+mj-lt"/>
              </a:rPr>
              <a:t>To mentor less experienced fire personnel through the assessment process.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800" b="1" dirty="0">
                <a:latin typeface="+mj-lt"/>
              </a:rPr>
              <a:t>To deploy the resources necessary to meet suppression objectives.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800" b="1" dirty="0">
                <a:latin typeface="+mj-lt"/>
              </a:rPr>
              <a:t>To request additional support from the PWCC</a:t>
            </a:r>
            <a:r>
              <a:rPr lang="en-US" altLang="en-US" sz="2800" b="1" dirty="0">
                <a:latin typeface="+mj-lt"/>
              </a:rPr>
              <a:t>.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Responsibilities of the Duty Officers</a:t>
            </a:r>
          </a:p>
        </p:txBody>
      </p:sp>
    </p:spTree>
    <p:extLst>
      <p:ext uri="{BB962C8B-B14F-4D97-AF65-F5344CB8AC3E}">
        <p14:creationId xmlns:p14="http://schemas.microsoft.com/office/powerpoint/2010/main" val="3858788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Multiple Fire Situations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4788024" y="1844824"/>
            <a:ext cx="3748251" cy="43924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RWCO will determine  wildfire suppression priorities after considering: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Values at risk.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Concerns identified by the Fire Zones.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All relevant wildfire information.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Where resources will be most effective.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96136"/>
            <a:ext cx="4032448" cy="490379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5222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395536" y="1700808"/>
            <a:ext cx="4536504" cy="49685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Duty Officers will decide: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to Continue Fire Suppression.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IC will run fire operations.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Fire Centre will support.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to Stop Fire Suppression.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If not in fire management plan or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 dangerous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Wait for fire analysis.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When the Control Objectives Are Not Met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6" y="1700807"/>
            <a:ext cx="3675777" cy="432048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694375" y="2276872"/>
            <a:ext cx="2269934" cy="880241"/>
          </a:xfrm>
          <a:prstGeom prst="rect">
            <a:avLst/>
          </a:prstGeom>
          <a:solidFill>
            <a:schemeClr val="bg1">
              <a:lumMod val="75000"/>
              <a:alpha val="3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CA" sz="3200" b="1" dirty="0">
                <a:solidFill>
                  <a:srgbClr val="FF0000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A  Tactical  Withdrawal</a:t>
            </a:r>
          </a:p>
        </p:txBody>
      </p:sp>
    </p:spTree>
    <p:extLst>
      <p:ext uri="{BB962C8B-B14F-4D97-AF65-F5344CB8AC3E}">
        <p14:creationId xmlns:p14="http://schemas.microsoft.com/office/powerpoint/2010/main" val="11379897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683568" y="1824632"/>
            <a:ext cx="4752528" cy="3737445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Generally based on safety concerns.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Fire could be put into modified response.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fire will be monitored.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Possible containment lines should be determined.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Trigger points for fire suppression are established. 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Stopping Fire Suppression</a:t>
            </a:r>
          </a:p>
        </p:txBody>
      </p:sp>
    </p:spTree>
    <p:extLst>
      <p:ext uri="{BB962C8B-B14F-4D97-AF65-F5344CB8AC3E}">
        <p14:creationId xmlns:p14="http://schemas.microsoft.com/office/powerpoint/2010/main" val="37713172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1583447" y="1772816"/>
            <a:ext cx="5972642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If you are completing a fire assessment: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Be aware of the weather and fire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forecasts.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Be prepared for the  assessment tasks.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Consider the assessment when determining objectives.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Keep crews safe with continuous updates -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ookouts. 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Your Role and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1221653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7051340" y="4335291"/>
            <a:ext cx="1899320" cy="15121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sz="2000" b="1" kern="1200" spc="150" baseline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8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6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None/>
              <a:defRPr sz="13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800" dirty="0"/>
              <a:t>Fire Behaviour</a:t>
            </a:r>
          </a:p>
        </p:txBody>
      </p:sp>
    </p:spTree>
    <p:extLst>
      <p:ext uri="{BB962C8B-B14F-4D97-AF65-F5344CB8AC3E}">
        <p14:creationId xmlns:p14="http://schemas.microsoft.com/office/powerpoint/2010/main" val="22095120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Forest Layers</a:t>
            </a:r>
          </a:p>
        </p:txBody>
      </p:sp>
      <p:pic>
        <p:nvPicPr>
          <p:cNvPr id="9218" name="Picture 381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384" y="1628800"/>
            <a:ext cx="6912768" cy="4272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51143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Forest Fuels</a:t>
            </a:r>
          </a:p>
        </p:txBody>
      </p:sp>
      <p:sp>
        <p:nvSpPr>
          <p:cNvPr id="7" name="Left Brace 6"/>
          <p:cNvSpPr/>
          <p:nvPr/>
        </p:nvSpPr>
        <p:spPr>
          <a:xfrm>
            <a:off x="2101365" y="1844823"/>
            <a:ext cx="432048" cy="2165995"/>
          </a:xfrm>
          <a:prstGeom prst="leftBrace">
            <a:avLst>
              <a:gd name="adj1" fmla="val 79579"/>
              <a:gd name="adj2" fmla="val 61285"/>
            </a:avLst>
          </a:prstGeom>
          <a:noFill/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ight Brace 7"/>
          <p:cNvSpPr/>
          <p:nvPr/>
        </p:nvSpPr>
        <p:spPr>
          <a:xfrm>
            <a:off x="3732020" y="4509120"/>
            <a:ext cx="384156" cy="1440160"/>
          </a:xfrm>
          <a:prstGeom prst="rightBrace">
            <a:avLst>
              <a:gd name="adj1" fmla="val 51301"/>
              <a:gd name="adj2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Left Brace 8"/>
          <p:cNvSpPr/>
          <p:nvPr/>
        </p:nvSpPr>
        <p:spPr>
          <a:xfrm>
            <a:off x="5880022" y="5313094"/>
            <a:ext cx="362272" cy="936104"/>
          </a:xfrm>
          <a:prstGeom prst="leftBrace">
            <a:avLst>
              <a:gd name="adj1" fmla="val 40520"/>
              <a:gd name="adj2" fmla="val 5000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55" y="1700808"/>
            <a:ext cx="6905625" cy="4914900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947406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The Fire Triangle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505" y="1558258"/>
            <a:ext cx="5746526" cy="5250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91961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Suppressing Wildfires</a:t>
            </a:r>
          </a:p>
        </p:txBody>
      </p:sp>
      <p:pic>
        <p:nvPicPr>
          <p:cNvPr id="1229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49" y="2087243"/>
            <a:ext cx="8336638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96803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Fire Behaviour Factors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409" y="1546973"/>
            <a:ext cx="5820035" cy="437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465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 noGrp="1"/>
          </p:cNvSpPr>
          <p:nvPr>
            <p:ph type="ctrTitle" idx="4294967295"/>
          </p:nvPr>
        </p:nvSpPr>
        <p:spPr>
          <a:xfrm>
            <a:off x="649796" y="188640"/>
            <a:ext cx="7772400" cy="1151334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Factors Influencing Fire Behaviour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611560" y="1942346"/>
            <a:ext cx="2195736" cy="2913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CA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Fuel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Moisture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Size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Spacing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Load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203848" y="1916832"/>
            <a:ext cx="2664296" cy="293857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CA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Weather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Temperature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Relative Humidity (RH)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Precipitation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372200" y="1916832"/>
            <a:ext cx="2160240" cy="26642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CA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Topography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Slope</a:t>
            </a:r>
            <a:endParaRPr lang="en-CA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Aspect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Terrain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Elevation</a:t>
            </a:r>
          </a:p>
        </p:txBody>
      </p:sp>
    </p:spTree>
    <p:extLst>
      <p:ext uri="{BB962C8B-B14F-4D97-AF65-F5344CB8AC3E}">
        <p14:creationId xmlns:p14="http://schemas.microsoft.com/office/powerpoint/2010/main" val="28206956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Fuel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1220280" y="1700808"/>
            <a:ext cx="6698976" cy="3600400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solidFill>
                  <a:srgbClr val="FF0000"/>
                </a:solidFill>
                <a:latin typeface="+mj-lt"/>
              </a:rPr>
              <a:t>Moisture</a:t>
            </a:r>
            <a:r>
              <a:rPr lang="en-US" altLang="en-US" sz="2400" b="1" dirty="0">
                <a:latin typeface="+mj-lt"/>
              </a:rPr>
              <a:t> - refers to the water content within forest vegetation.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+mj-lt"/>
              </a:rPr>
              <a:t>Most critical fuel factor.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+mj-lt"/>
              </a:rPr>
              <a:t>Dead and dry fuels ignite more readily.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+mj-lt"/>
              </a:rPr>
              <a:t>Size - heavy, slow burning or light, fast burning.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+mj-lt"/>
              </a:rPr>
              <a:t>Spacing - Horizontal and Vertical fuels.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+mj-lt"/>
              </a:rPr>
              <a:t>Loading - accumulation or mass of fuels in a given area (tons/hectare). </a:t>
            </a:r>
          </a:p>
        </p:txBody>
      </p:sp>
    </p:spTree>
    <p:extLst>
      <p:ext uri="{BB962C8B-B14F-4D97-AF65-F5344CB8AC3E}">
        <p14:creationId xmlns:p14="http://schemas.microsoft.com/office/powerpoint/2010/main" val="30514883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Sample Fuel Types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420" y="1582062"/>
            <a:ext cx="6264696" cy="5097017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179460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Weather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2483768" y="1772816"/>
            <a:ext cx="6314341" cy="3888432"/>
          </a:xfrm>
          <a:prstGeom prst="rect">
            <a:avLst/>
          </a:prstGeom>
          <a:solidFill>
            <a:schemeClr val="bg1">
              <a:lumMod val="95000"/>
              <a:alpha val="35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solidFill>
                  <a:srgbClr val="FF0000"/>
                </a:solidFill>
              </a:rPr>
              <a:t>Wind</a:t>
            </a:r>
            <a:r>
              <a:rPr lang="en-US" altLang="en-US" sz="2400" b="1" dirty="0"/>
              <a:t> - pushes wildfires into new fuels.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/>
              <a:t>Most critical weather factor. 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/>
              <a:t>Dries out fuels and causes spotting.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+mj-lt"/>
              </a:rPr>
              <a:t>Precipitation - rain increases fuel moisture content.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+mj-lt"/>
              </a:rPr>
              <a:t>Relative Humidity (RH) - the percent of water </a:t>
            </a:r>
            <a:r>
              <a:rPr lang="en-US" altLang="en-US" sz="2400" b="1" dirty="0" err="1">
                <a:latin typeface="+mj-lt"/>
              </a:rPr>
              <a:t>vapour</a:t>
            </a:r>
            <a:r>
              <a:rPr lang="en-US" altLang="en-US" sz="2400" b="1" dirty="0">
                <a:latin typeface="+mj-lt"/>
              </a:rPr>
              <a:t> in the air.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+mj-lt"/>
              </a:rPr>
              <a:t>Temperature - preheats fuels and decreases the RH.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+mj-lt"/>
              </a:rPr>
              <a:t>Erratic wind will cause severe fire </a:t>
            </a:r>
            <a:r>
              <a:rPr lang="en-US" altLang="en-US" sz="2400" b="1" dirty="0" err="1">
                <a:latin typeface="+mj-lt"/>
              </a:rPr>
              <a:t>behaviour</a:t>
            </a:r>
            <a:r>
              <a:rPr lang="en-US" altLang="en-US" sz="2400" b="1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731796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The 30/30 Crossover Concept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14" y="1575080"/>
            <a:ext cx="6742708" cy="433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53911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Topography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1041376" y="1772816"/>
            <a:ext cx="7056784" cy="3816424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solidFill>
                  <a:srgbClr val="FF0000"/>
                </a:solidFill>
              </a:rPr>
              <a:t>Slope</a:t>
            </a:r>
            <a:r>
              <a:rPr lang="en-US" altLang="en-US" sz="2400" b="1" dirty="0"/>
              <a:t> - fire spreads rapidly on steep slopes.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/>
              <a:t>Most critical topography factor. 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/>
              <a:t>Upslope fuels are closer to flames.</a:t>
            </a:r>
            <a:endParaRPr lang="en-US" altLang="en-US" sz="2400" b="1" dirty="0">
              <a:latin typeface="+mj-lt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+mj-lt"/>
              </a:rPr>
              <a:t>Aspect - South facing slopes get more direct sunlight.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+mj-lt"/>
              </a:rPr>
              <a:t>Terrain - many natural features will funnel wildfires.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+mj-lt"/>
              </a:rPr>
              <a:t>Elevation - warm air is trapped at low levels.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+mj-lt"/>
              </a:rPr>
              <a:t>Steep, South facing slopes will have increased fire </a:t>
            </a:r>
            <a:r>
              <a:rPr lang="en-US" altLang="en-US" sz="2400" b="1" dirty="0" err="1">
                <a:latin typeface="+mj-lt"/>
              </a:rPr>
              <a:t>behaviour</a:t>
            </a:r>
            <a:r>
              <a:rPr lang="en-US" altLang="en-US" sz="2400" b="1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02029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‘Chimney Effect’</a:t>
            </a:r>
          </a:p>
        </p:txBody>
      </p:sp>
      <p:pic>
        <p:nvPicPr>
          <p:cNvPr id="13314" name="Picture 2" descr="cany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97" y="1844824"/>
            <a:ext cx="8093142" cy="4608512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5196748" y="4941168"/>
            <a:ext cx="2875856" cy="880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CA" sz="3200" b="1" dirty="0">
                <a:solidFill>
                  <a:srgbClr val="FF0000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Gullies, Valleys and Canyons </a:t>
            </a:r>
          </a:p>
        </p:txBody>
      </p:sp>
    </p:spTree>
    <p:extLst>
      <p:ext uri="{BB962C8B-B14F-4D97-AF65-F5344CB8AC3E}">
        <p14:creationId xmlns:p14="http://schemas.microsoft.com/office/powerpoint/2010/main" val="5572281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Thermal Belts</a:t>
            </a:r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00808"/>
            <a:ext cx="6696744" cy="403244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714946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4294967295"/>
          </p:nvPr>
        </p:nvSpPr>
        <p:spPr>
          <a:xfrm>
            <a:off x="2471937" y="4221088"/>
            <a:ext cx="4104456" cy="1800200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This system is used to determine: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Potential fire 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Fire spread rates.</a:t>
            </a:r>
          </a:p>
        </p:txBody>
      </p:sp>
      <p:sp>
        <p:nvSpPr>
          <p:cNvPr id="5" name="Title 2"/>
          <p:cNvSpPr txBox="1">
            <a:spLocks noGrp="1"/>
          </p:cNvSpPr>
          <p:nvPr>
            <p:ph type="ctrTitle" idx="4294967295"/>
          </p:nvPr>
        </p:nvSpPr>
        <p:spPr>
          <a:xfrm>
            <a:off x="395286" y="116632"/>
            <a:ext cx="8353425" cy="122334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Canadian Forest Fire Danger Rating System (CFFDRS)</a:t>
            </a:r>
            <a:endParaRPr lang="en-CA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47499"/>
            <a:ext cx="5454402" cy="239181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7833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4294967295"/>
          </p:nvPr>
        </p:nvSpPr>
        <p:spPr>
          <a:xfrm>
            <a:off x="395536" y="1772816"/>
            <a:ext cx="4752528" cy="4008438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Is a standard national fire danger rating system.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Preparedness based on fire potential and fire spread rates.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2 sub-systems include: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Fire Weather Index (FWI) System.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Fire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Prediction (FBP) System.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/>
          <p:cNvSpPr txBox="1">
            <a:spLocks noGrp="1"/>
          </p:cNvSpPr>
          <p:nvPr>
            <p:ph type="ctrTitle" idx="4294967295"/>
          </p:nvPr>
        </p:nvSpPr>
        <p:spPr>
          <a:xfrm>
            <a:off x="683568" y="764704"/>
            <a:ext cx="7772400" cy="575270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CFFDRS</a:t>
            </a:r>
          </a:p>
        </p:txBody>
      </p:sp>
      <p:pic>
        <p:nvPicPr>
          <p:cNvPr id="4" name="Picture 3" descr="FW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364088" y="1772816"/>
            <a:ext cx="2984500" cy="4008438"/>
          </a:xfrm>
          <a:prstGeom prst="rect">
            <a:avLst/>
          </a:prstGeom>
          <a:noFill/>
          <a:ln w="25400">
            <a:solidFill>
              <a:schemeClr val="tx1"/>
            </a:solidFill>
          </a:ln>
          <a:effectLst>
            <a:outerShdw sx="1000" sy="1000" algn="ctr" rotWithShape="0">
              <a:schemeClr val="bg2"/>
            </a:outerShdw>
          </a:effectLst>
        </p:spPr>
      </p:pic>
    </p:spTree>
    <p:extLst>
      <p:ext uri="{BB962C8B-B14F-4D97-AF65-F5344CB8AC3E}">
        <p14:creationId xmlns:p14="http://schemas.microsoft.com/office/powerpoint/2010/main" val="20904313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4294967295"/>
          </p:nvPr>
        </p:nvSpPr>
        <p:spPr>
          <a:xfrm>
            <a:off x="539552" y="1556792"/>
            <a:ext cx="8137525" cy="432767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There are 3 fuel moisture codes used in the FWI.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/>
          <p:cNvSpPr txBox="1">
            <a:spLocks noGrp="1"/>
          </p:cNvSpPr>
          <p:nvPr>
            <p:ph type="ctrTitle" idx="4294967295"/>
          </p:nvPr>
        </p:nvSpPr>
        <p:spPr>
          <a:xfrm>
            <a:off x="683568" y="764704"/>
            <a:ext cx="7772400" cy="575270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Fuel Moisture Codes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854696"/>
              </p:ext>
            </p:extLst>
          </p:nvPr>
        </p:nvGraphicFramePr>
        <p:xfrm>
          <a:off x="539552" y="1988840"/>
          <a:ext cx="8153400" cy="3520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0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05840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</a:t>
                      </a:r>
                      <a:endParaRPr lang="en-CA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Represents</a:t>
                      </a:r>
                      <a:endParaRPr lang="en-CA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 Lag *</a:t>
                      </a:r>
                      <a:endParaRPr lang="en-CA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Amount of 24 hour rainfall required to lower value</a:t>
                      </a:r>
                      <a:endParaRPr lang="en-CA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FFMC:</a:t>
                      </a:r>
                      <a:b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Fine Fuel Moisture</a:t>
                      </a:r>
                      <a:b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</a:t>
                      </a:r>
                      <a:endParaRPr lang="en-CA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Surface litter</a:t>
                      </a:r>
                      <a:endParaRPr lang="en-CA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2/3 day</a:t>
                      </a:r>
                      <a:endParaRPr lang="en-CA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 mm</a:t>
                      </a:r>
                      <a:endParaRPr lang="en-CA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8025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DMC:</a:t>
                      </a:r>
                      <a:b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Duff Moisture Code</a:t>
                      </a:r>
                      <a:endParaRPr lang="en-CA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US" sz="1800" b="1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5 - 10 cm duff</a:t>
                      </a:r>
                      <a:endParaRPr lang="en-CA" sz="1800" b="1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days</a:t>
                      </a:r>
                      <a:endParaRPr lang="en-CA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 mm</a:t>
                      </a:r>
                      <a:endParaRPr lang="en-CA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3080">
                <a:tc>
                  <a:txBody>
                    <a:bodyPr/>
                    <a:lstStyle/>
                    <a:p>
                      <a:pPr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DC:</a:t>
                      </a:r>
                      <a:b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Drought Code</a:t>
                      </a:r>
                      <a:endParaRPr lang="en-CA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10 - 20 cm duff</a:t>
                      </a:r>
                      <a:endParaRPr lang="en-CA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US" sz="1800" b="1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kern="12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 days</a:t>
                      </a:r>
                      <a:endParaRPr lang="en-CA" sz="1800" b="1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b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 mm</a:t>
                      </a:r>
                      <a:endParaRPr lang="en-CA" sz="1800" b="1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Content Placeholder 1"/>
          <p:cNvSpPr txBox="1">
            <a:spLocks/>
          </p:cNvSpPr>
          <p:nvPr/>
        </p:nvSpPr>
        <p:spPr>
          <a:xfrm>
            <a:off x="1115616" y="5445224"/>
            <a:ext cx="7632848" cy="5040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en-US" sz="1600" b="1" dirty="0">
                <a:cs typeface="Times New Roman" pitchFamily="18" charset="0"/>
              </a:rPr>
              <a:t>Time lag refers to the time required for fuel to lose 2/3 of its moisture under standard drying conditions.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2119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576064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Fine Fuel Moisture Code</a:t>
            </a: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13317" y="1628800"/>
            <a:ext cx="8136904" cy="8640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Litter, twigs, grass and other small cured fuels.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Affected by wind, temperature, rainfall and RH.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4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9835158"/>
              </p:ext>
            </p:extLst>
          </p:nvPr>
        </p:nvGraphicFramePr>
        <p:xfrm>
          <a:off x="207007" y="2636912"/>
          <a:ext cx="8763000" cy="265176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146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CODE / INDEX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INTERPRETATION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43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FFMC</a:t>
                      </a: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Less than 77</a:t>
                      </a: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77 - 86</a:t>
                      </a: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More than 86</a:t>
                      </a: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Greater than 94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Generally a fire will not start without a concerted effort.</a:t>
                      </a: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Approximately 50 % of ignition sources will start fires.</a:t>
                      </a: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Easy ignition of forest fuels.</a:t>
                      </a: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Almost 100 % of ignition sources will ignite forest fuels.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82889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9503" y="764704"/>
            <a:ext cx="7772400" cy="576064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Duff Moisture Code</a:t>
            </a: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99592" y="1628800"/>
            <a:ext cx="7208849" cy="136815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Duff layer is 5 - 10 cm deep.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Includes medium sized woody material.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Affected by rainfall, temperature and RH.</a:t>
            </a:r>
          </a:p>
        </p:txBody>
      </p:sp>
      <p:graphicFrame>
        <p:nvGraphicFramePr>
          <p:cNvPr id="4" name="Group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6082529"/>
              </p:ext>
            </p:extLst>
          </p:nvPr>
        </p:nvGraphicFramePr>
        <p:xfrm>
          <a:off x="156103" y="3212976"/>
          <a:ext cx="8839200" cy="1346200"/>
        </p:xfrm>
        <a:graphic>
          <a:graphicData uri="http://schemas.openxmlformats.org/drawingml/2006/table">
            <a:tbl>
              <a:tblPr/>
              <a:tblGrid>
                <a:gridCol w="1893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45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59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CODE / INDEX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INTERPRETATION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02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DMC</a:t>
                      </a: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Less than 35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Do not expect a great deal of involvement of fire in this layer.  Expect more intense fires if above this level.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47575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6326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Drought Code</a:t>
            </a: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905005" y="1628800"/>
            <a:ext cx="7335041" cy="172819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Deep duff layer is 10 - 20 cm deep.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Includes roots and logs.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Affected by rainfall and temperature.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Seasonal drought increases DC substantially.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8037571"/>
              </p:ext>
            </p:extLst>
          </p:nvPr>
        </p:nvGraphicFramePr>
        <p:xfrm>
          <a:off x="229126" y="3501008"/>
          <a:ext cx="8686800" cy="2651760"/>
        </p:xfrm>
        <a:graphic>
          <a:graphicData uri="http://schemas.openxmlformats.org/drawingml/2006/table">
            <a:tbl>
              <a:tblPr/>
              <a:tblGrid>
                <a:gridCol w="18612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55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CODE / INDEX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INTERPRETATION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613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DC</a:t>
                      </a: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0 - 300</a:t>
                      </a: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300 - 450</a:t>
                      </a: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500 +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Very little involvement of this fuel on most fires.</a:t>
                      </a: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Increased involvement with fires becoming more intense and mop-up problems increasing.</a:t>
                      </a: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b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</a:b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Extensive involvement of the fuel layer.  Fires are intense with difficult mop-up problems due to the depth of the fires.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43000">
                          <a:schemeClr val="accent1">
                            <a:tint val="44500"/>
                            <a:satMod val="160000"/>
                          </a:schemeClr>
                        </a:gs>
                        <a:gs pos="58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54888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 noGrp="1"/>
          </p:cNvSpPr>
          <p:nvPr>
            <p:ph type="ctrTitle" idx="4294967295"/>
          </p:nvPr>
        </p:nvSpPr>
        <p:spPr>
          <a:xfrm>
            <a:off x="683568" y="764704"/>
            <a:ext cx="7772400" cy="574675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Behaviour Indices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467544" y="1700808"/>
            <a:ext cx="4896544" cy="40324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ISI: Initial Spread Index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fire spread rate immediately after ignition.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BUI: Build Up Index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amount of fuel available for consumption.</a:t>
            </a:r>
          </a:p>
          <a:p>
            <a:pPr>
              <a:spcBef>
                <a:spcPts val="0"/>
              </a:spcBef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FWI: Fire Weather Index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Potential fire intensity.	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Fire danger levels.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700808"/>
            <a:ext cx="2952328" cy="424886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718071" y="4725144"/>
            <a:ext cx="2238305" cy="880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CA" sz="3200" b="1" dirty="0">
                <a:solidFill>
                  <a:schemeClr val="bg1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Fire  </a:t>
            </a:r>
          </a:p>
          <a:p>
            <a:pPr>
              <a:lnSpc>
                <a:spcPct val="80000"/>
              </a:lnSpc>
            </a:pPr>
            <a:r>
              <a:rPr lang="en-CA" sz="3200" b="1" dirty="0">
                <a:solidFill>
                  <a:schemeClr val="bg1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Spreading . . . </a:t>
            </a:r>
          </a:p>
        </p:txBody>
      </p:sp>
    </p:spTree>
    <p:extLst>
      <p:ext uri="{BB962C8B-B14F-4D97-AF65-F5344CB8AC3E}">
        <p14:creationId xmlns:p14="http://schemas.microsoft.com/office/powerpoint/2010/main" val="9174717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The Fire Weather Index (FWI)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12" y="1700808"/>
            <a:ext cx="8208912" cy="394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086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4294967295"/>
          </p:nvPr>
        </p:nvSpPr>
        <p:spPr>
          <a:xfrm>
            <a:off x="683568" y="1844824"/>
            <a:ext cx="3600400" cy="2952328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All values are input into the FBP Red Book.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Fire behaviour can be predicted using the outputs.</a:t>
            </a:r>
          </a:p>
        </p:txBody>
      </p:sp>
      <p:sp>
        <p:nvSpPr>
          <p:cNvPr id="5" name="Title 2"/>
          <p:cNvSpPr txBox="1">
            <a:spLocks noGrp="1"/>
          </p:cNvSpPr>
          <p:nvPr>
            <p:ph type="ctrTitle" idx="4294967295"/>
          </p:nvPr>
        </p:nvSpPr>
        <p:spPr>
          <a:xfrm>
            <a:off x="683568" y="692696"/>
            <a:ext cx="7772400" cy="575270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Red Book</a:t>
            </a:r>
          </a:p>
        </p:txBody>
      </p:sp>
      <p:pic>
        <p:nvPicPr>
          <p:cNvPr id="1229" name="Picture 2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628800"/>
            <a:ext cx="3697496" cy="424527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74666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899592" y="5877272"/>
            <a:ext cx="7772400" cy="79208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Types</a:t>
            </a:r>
          </a:p>
        </p:txBody>
      </p:sp>
      <p:sp>
        <p:nvSpPr>
          <p:cNvPr id="2" name="Rectangle 1"/>
          <p:cNvSpPr/>
          <p:nvPr/>
        </p:nvSpPr>
        <p:spPr>
          <a:xfrm>
            <a:off x="1403648" y="2852936"/>
            <a:ext cx="1656184" cy="360040"/>
          </a:xfrm>
          <a:prstGeom prst="rect">
            <a:avLst/>
          </a:prstGeom>
          <a:solidFill>
            <a:schemeClr val="bg1">
              <a:lumMod val="9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55826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575270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Parts of a Fire</a:t>
            </a: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683568" y="1869901"/>
            <a:ext cx="2592288" cy="331236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Back/Heel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Flank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Finger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Bay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Island</a:t>
            </a:r>
          </a:p>
          <a:p>
            <a:pPr>
              <a:spcBef>
                <a:spcPts val="0"/>
              </a:spcBef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3817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988840"/>
            <a:ext cx="5691466" cy="338861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2631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683568" y="733542"/>
            <a:ext cx="7772400" cy="575270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 Intensity Rank</a:t>
            </a:r>
          </a:p>
        </p:txBody>
      </p:sp>
      <p:pic>
        <p:nvPicPr>
          <p:cNvPr id="6" name="Picture 4" descr="fire ra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13484" y="116630"/>
            <a:ext cx="5112568" cy="660964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12355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4644008" y="1668934"/>
            <a:ext cx="3892267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Hazards of intense fire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3 factors influencing fire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Fuel moisture, wind and slope issues.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4 Fire Types.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6 Fire Intensity Rankings.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What You Need to Know for Fire Assessments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68934"/>
            <a:ext cx="3888432" cy="500721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3053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00898" y="404664"/>
            <a:ext cx="7772400" cy="93610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CA" sz="7200" dirty="0">
                <a:solidFill>
                  <a:schemeClr val="bg1"/>
                </a:solidFill>
              </a:rPr>
              <a:t>Questions?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748" y="1700808"/>
            <a:ext cx="6560699" cy="492052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52313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7051340" y="4335291"/>
            <a:ext cx="1899320" cy="15121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sz="2000" b="1" kern="1200" spc="150" baseline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8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6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None/>
              <a:defRPr sz="13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800" dirty="0"/>
              <a:t>Preparing for a Fire Assessment</a:t>
            </a:r>
          </a:p>
        </p:txBody>
      </p:sp>
    </p:spTree>
    <p:extLst>
      <p:ext uri="{BB962C8B-B14F-4D97-AF65-F5344CB8AC3E}">
        <p14:creationId xmlns:p14="http://schemas.microsoft.com/office/powerpoint/2010/main" val="3943545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535717" y="764704"/>
            <a:ext cx="8068731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Daily Preparation Requirements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755576" y="1779096"/>
            <a:ext cx="3532227" cy="41701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Determine current fire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in the zone.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Examine weather forecasts.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Know current resource availability.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the equipment and materials for fire assessment ready.  </a:t>
            </a:r>
            <a:endParaRPr lang="en-US" alt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79097"/>
            <a:ext cx="2954246" cy="401988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148064" y="1767961"/>
            <a:ext cx="2731840" cy="880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CA" sz="3200" b="1" dirty="0">
                <a:solidFill>
                  <a:srgbClr val="FF0000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Portable Weather Station</a:t>
            </a:r>
          </a:p>
        </p:txBody>
      </p:sp>
    </p:spTree>
    <p:extLst>
      <p:ext uri="{BB962C8B-B14F-4D97-AF65-F5344CB8AC3E}">
        <p14:creationId xmlns:p14="http://schemas.microsoft.com/office/powerpoint/2010/main" val="26072567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2915817" y="2852936"/>
            <a:ext cx="6048672" cy="3024336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Temperature, RH and Wind Speed are key.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Weather stations provide FWI at 13:00.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Use the nearest weather stations.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Track cold fronts and thunderstorms.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Ask for fire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advisories.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Daily Fire Weather and Fire Behaviour Forecasts</a:t>
            </a:r>
          </a:p>
        </p:txBody>
      </p:sp>
    </p:spTree>
    <p:extLst>
      <p:ext uri="{BB962C8B-B14F-4D97-AF65-F5344CB8AC3E}">
        <p14:creationId xmlns:p14="http://schemas.microsoft.com/office/powerpoint/2010/main" val="20392240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1702988" y="3933056"/>
            <a:ext cx="7452320" cy="22322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Ask about the fire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on local wildfires.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Discuss suppression difficulties on these fires.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Monitor the radio for changes in fire activity.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Talk to firefighters already in the field.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Current Fire Behaviour in the Area</a:t>
            </a:r>
          </a:p>
        </p:txBody>
      </p:sp>
    </p:spTree>
    <p:extLst>
      <p:ext uri="{BB962C8B-B14F-4D97-AF65-F5344CB8AC3E}">
        <p14:creationId xmlns:p14="http://schemas.microsoft.com/office/powerpoint/2010/main" val="31665593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710203" y="1656308"/>
            <a:ext cx="3892267" cy="38884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Helicopters.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Air Tankers.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Heavy Equipment.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Specialty Crews - Para Attack and Rappel.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Sustained Action Crews.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Water Tankers and Tenders.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Resources Available and Capabilities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56308"/>
            <a:ext cx="3075983" cy="426546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467511" y="4077072"/>
            <a:ext cx="2349315" cy="880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CA" sz="3200" b="1" dirty="0">
                <a:solidFill>
                  <a:schemeClr val="bg1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Para  Jumping Wildfire</a:t>
            </a:r>
          </a:p>
        </p:txBody>
      </p:sp>
    </p:spTree>
    <p:extLst>
      <p:ext uri="{BB962C8B-B14F-4D97-AF65-F5344CB8AC3E}">
        <p14:creationId xmlns:p14="http://schemas.microsoft.com/office/powerpoint/2010/main" val="24633554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4427984" y="1735672"/>
            <a:ext cx="3892267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Maps of the Fire Zone and access routes.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Pens, pencils and ruler.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Clipboard with paper.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Ticker or flagging tape.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handheld GPS unit.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 IFR pad (FS 260).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weather kit.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Equipment and Materials Required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35672"/>
            <a:ext cx="2817987" cy="400506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618270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4716016" y="1842741"/>
            <a:ext cx="3892267" cy="38884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CFFDRS FBP System Field Guide or Red Book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Digital camera with extra batteries and memory card.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completed IFR.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Vegetation Resource Inventory (VRI) maps of the fire area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Helpful Fire Assessment Tools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40229"/>
            <a:ext cx="3168352" cy="412226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0771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1187624" y="1844824"/>
            <a:ext cx="6768752" cy="38164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+mj-lt"/>
              </a:rPr>
              <a:t>Examine any topographic or vegetation maps of the area.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+mj-lt"/>
              </a:rPr>
              <a:t>Become as familiar with this location as possible.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+mj-lt"/>
              </a:rPr>
              <a:t>Start any paperwork necessary - including the IFR.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+mj-lt"/>
              </a:rPr>
              <a:t>Review the weather forecasts.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+mj-lt"/>
              </a:rPr>
              <a:t>Predict the expected fire </a:t>
            </a:r>
            <a:r>
              <a:rPr lang="en-US" altLang="en-US" sz="2400" b="1" dirty="0" err="1">
                <a:latin typeface="+mj-lt"/>
              </a:rPr>
              <a:t>behaviour</a:t>
            </a:r>
            <a:r>
              <a:rPr lang="en-US" altLang="en-US" sz="2400" b="1" dirty="0">
                <a:latin typeface="+mj-lt"/>
              </a:rPr>
              <a:t>.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+mj-lt"/>
              </a:rPr>
              <a:t>Watch for public in the area - potential cause.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On Route to the Fire</a:t>
            </a:r>
          </a:p>
        </p:txBody>
      </p:sp>
    </p:spTree>
    <p:extLst>
      <p:ext uri="{BB962C8B-B14F-4D97-AF65-F5344CB8AC3E}">
        <p14:creationId xmlns:p14="http://schemas.microsoft.com/office/powerpoint/2010/main" val="61627004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00898" y="404664"/>
            <a:ext cx="7772400" cy="93610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CA" sz="7200" dirty="0">
                <a:solidFill>
                  <a:schemeClr val="bg1"/>
                </a:solidFill>
              </a:rPr>
              <a:t>Questions?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287" y="1616537"/>
            <a:ext cx="6465622" cy="429317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486900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7051340" y="4335291"/>
            <a:ext cx="1899320" cy="15121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sz="2000" b="1" kern="1200" spc="150" baseline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8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6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None/>
              <a:defRPr sz="13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800" dirty="0"/>
              <a:t>Conducting the Fire Assessment</a:t>
            </a:r>
          </a:p>
        </p:txBody>
      </p:sp>
    </p:spTree>
    <p:extLst>
      <p:ext uri="{BB962C8B-B14F-4D97-AF65-F5344CB8AC3E}">
        <p14:creationId xmlns:p14="http://schemas.microsoft.com/office/powerpoint/2010/main" val="11357523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683567" y="1844824"/>
            <a:ext cx="7731691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/>
              <a:t>This section will explain the following:  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2400" b="1" dirty="0"/>
              <a:t>General consideration when conducting a fire assessment.</a:t>
            </a:r>
            <a:endParaRPr lang="en-CA" sz="2400" b="1" dirty="0"/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2400" b="1" dirty="0"/>
              <a:t>Initial communications to the Fire Centre.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2400" b="1" dirty="0"/>
              <a:t>Transmitting the IFR to Dispatch.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/>
              <a:t>How to do fire reconnaissance (‘Recce’).</a:t>
            </a:r>
            <a:r>
              <a:rPr lang="en-US" sz="2400" b="1" dirty="0"/>
              <a:t>	</a:t>
            </a:r>
            <a:endParaRPr lang="en-CA" sz="2400" b="1" dirty="0"/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2400" b="1" dirty="0"/>
              <a:t>Completing the Initial Fire Report.</a:t>
            </a:r>
            <a:endParaRPr lang="en-CA" sz="2400" b="1" dirty="0"/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2400" b="1" dirty="0"/>
              <a:t>The Fire Assessment.</a:t>
            </a:r>
            <a:endParaRPr lang="en-CA" sz="2400" b="1" dirty="0"/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Conducting the Fire Assessment Topics</a:t>
            </a:r>
          </a:p>
        </p:txBody>
      </p:sp>
    </p:spTree>
    <p:extLst>
      <p:ext uri="{BB962C8B-B14F-4D97-AF65-F5344CB8AC3E}">
        <p14:creationId xmlns:p14="http://schemas.microsoft.com/office/powerpoint/2010/main" val="257405749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3923928" y="1842740"/>
            <a:ext cx="4684355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Remain calm.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Check your location - on the right fire.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Use common sense during the Size Up.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Use Adaptive Management - re-evaluate the situation.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avoid decisions.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Communicate - the fire assessment information to the Fire Centre and crews.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General Considerations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11" y="1700808"/>
            <a:ext cx="3406070" cy="403268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60315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4355976" y="1916832"/>
            <a:ext cx="4036283" cy="38884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Immediately notify the Fire Centre Dispatch once on site.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Provide a rough geographic location.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Do not wait until the IFR is complete.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Provide a basic fire assessment if possible (smoke and terrain).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Initial Communications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34" y="1916832"/>
            <a:ext cx="3655034" cy="440609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27955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802873" y="1841902"/>
            <a:ext cx="7538254" cy="4611434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400" b="1" i="1" dirty="0"/>
              <a:t>“Prince George Fire Centre.  Prince George Fire Centre.  This is NIFAC 72 Alpha with a fire report.  Are you ready to copy?”</a:t>
            </a:r>
          </a:p>
          <a:p>
            <a:pPr marL="0" indent="0" algn="ctr">
              <a:spcBef>
                <a:spcPts val="0"/>
              </a:spcBef>
              <a:buNone/>
            </a:pPr>
            <a:endParaRPr lang="en-CA" sz="2400" b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i="1" dirty="0"/>
              <a:t> Wait for response and then continue...</a:t>
            </a:r>
          </a:p>
          <a:p>
            <a:pPr marL="0" indent="0" algn="ctr">
              <a:spcBef>
                <a:spcPts val="0"/>
              </a:spcBef>
              <a:buNone/>
            </a:pPr>
            <a:endParaRPr lang="en-CA" sz="2400" b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i="1" dirty="0"/>
              <a:t>“I have located a small (or large), fast (or slow) moving wildfire 1 kilometer north of </a:t>
            </a:r>
            <a:r>
              <a:rPr lang="en-US" sz="2400" b="1" i="1" dirty="0" err="1"/>
              <a:t>Gwillim</a:t>
            </a:r>
            <a:r>
              <a:rPr lang="en-US" sz="2400" b="1" i="1" dirty="0"/>
              <a:t> Lake, approximately 300 meters west of a Forest Service Road.  It is putting off white smoke.”</a:t>
            </a:r>
          </a:p>
          <a:p>
            <a:pPr marL="0" indent="0" algn="ctr">
              <a:spcBef>
                <a:spcPts val="0"/>
              </a:spcBef>
              <a:buNone/>
            </a:pPr>
            <a:endParaRPr lang="en-CA" sz="2400" b="1" dirty="0"/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i="1" dirty="0"/>
              <a:t>“Please standby for an IFR and fire assessment.”</a:t>
            </a:r>
            <a:endParaRPr lang="en-CA" sz="2400" b="1" dirty="0"/>
          </a:p>
          <a:p>
            <a:pPr marL="0" lvl="0" indent="0">
              <a:spcBef>
                <a:spcPts val="0"/>
              </a:spcBef>
              <a:spcAft>
                <a:spcPts val="1200"/>
              </a:spcAft>
              <a:buNone/>
            </a:pPr>
            <a:endParaRPr lang="en-CA" sz="2400" b="1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Sample Radio Transmission</a:t>
            </a:r>
          </a:p>
        </p:txBody>
      </p:sp>
    </p:spTree>
    <p:extLst>
      <p:ext uri="{BB962C8B-B14F-4D97-AF65-F5344CB8AC3E}">
        <p14:creationId xmlns:p14="http://schemas.microsoft.com/office/powerpoint/2010/main" val="176819004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1871192" y="3573016"/>
            <a:ext cx="7021288" cy="22322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Will be completed upon arrival at a wildfire.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Can be done from the air or by ground on approach.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Observe the fire activity and fuels.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Observe the surrounding environment.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Fire Reconnaissance or ‘Recce’ </a:t>
            </a:r>
          </a:p>
        </p:txBody>
      </p:sp>
    </p:spTree>
    <p:extLst>
      <p:ext uri="{BB962C8B-B14F-4D97-AF65-F5344CB8AC3E}">
        <p14:creationId xmlns:p14="http://schemas.microsoft.com/office/powerpoint/2010/main" val="45620952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58680" y="1842741"/>
            <a:ext cx="4036283" cy="38884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Brief the pilot about assessment objectives.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assessor must have best view of the fire.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Observations need to be noted - written.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Take photos or direct a crew member to if possible.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Recce from an Aircraft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963" y="1719299"/>
            <a:ext cx="3744416" cy="401187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8250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251520" y="1844824"/>
            <a:ext cx="4896544" cy="3816424"/>
          </a:xfrm>
          <a:prstGeom prst="rect">
            <a:avLst/>
          </a:prstGeom>
          <a:solidFill>
            <a:schemeClr val="bg1">
              <a:lumMod val="85000"/>
              <a:alpha val="45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Pass - High: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At altitudes of 1000 to 2500 feet.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Try to observe the whole fire.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Pass - Low: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At 150 to 300 feet - avoid fanning fire with rotor wash.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Identify specific factors about the area.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Completing Aerial Observations</a:t>
            </a:r>
          </a:p>
        </p:txBody>
      </p:sp>
    </p:spTree>
    <p:extLst>
      <p:ext uri="{BB962C8B-B14F-4D97-AF65-F5344CB8AC3E}">
        <p14:creationId xmlns:p14="http://schemas.microsoft.com/office/powerpoint/2010/main" val="291252600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58680" y="1842741"/>
            <a:ext cx="4085328" cy="38884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Note the following when completing a Recce: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Details about fuel types and topography.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Helicopter and vehicle access points.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Nearby water sources.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Description of any vehicles in the area.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Low Level Observations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87574"/>
            <a:ext cx="3456984" cy="4198766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0206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4499992" y="1842740"/>
            <a:ext cx="4248472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Stop the vehicle at a good vantage point.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Observe the fire characteristics.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Determine the fire activity and terrain features.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Note any water sources on route.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Maintain a view on approach if possible.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Recce from a Vehicle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3226000" cy="405988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04081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899592" y="1795164"/>
            <a:ext cx="3960440" cy="468052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First document completed for a wildfire.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Communicated to the Fire Centre.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Divided using the phonetic alphabet.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Makes for easier communication.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Crew Leaders can copy IFR from Dispatch.</a:t>
            </a:r>
          </a:p>
          <a:p>
            <a:pPr lvl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If not 1</a:t>
            </a:r>
            <a:r>
              <a:rPr lang="en-US" altLang="en-US" sz="2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on scene.</a:t>
            </a:r>
            <a:endParaRPr lang="en-GB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The Initial Fire Report (IFR)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74584"/>
            <a:ext cx="3240360" cy="492168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79334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88640"/>
            <a:ext cx="4374978" cy="6443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493258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1534302" y="1772816"/>
            <a:ext cx="6075395" cy="3456384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Name, Date and Time. 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Geographic Location - a brief description.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Coordinates - Lat. and Long.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Elevation.</a:t>
            </a: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GB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Ask the Fire Centre for an Incident Number. </a:t>
            </a:r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To Start an IFR</a:t>
            </a:r>
          </a:p>
        </p:txBody>
      </p:sp>
    </p:spTree>
    <p:extLst>
      <p:ext uri="{BB962C8B-B14F-4D97-AF65-F5344CB8AC3E}">
        <p14:creationId xmlns:p14="http://schemas.microsoft.com/office/powerpoint/2010/main" val="188336385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81643" y="1842739"/>
            <a:ext cx="4494413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rgbClr val="FF3F3F"/>
                </a:solidFill>
                <a:latin typeface="Arial" panose="020B0604020202020204" pitchFamily="34" charset="0"/>
              </a:rPr>
              <a:t>A</a:t>
            </a:r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lpha - Size</a:t>
            </a:r>
          </a:p>
        </p:txBody>
      </p:sp>
      <p:sp>
        <p:nvSpPr>
          <p:cNvPr id="2" name="Rectangle 1"/>
          <p:cNvSpPr/>
          <p:nvPr/>
        </p:nvSpPr>
        <p:spPr>
          <a:xfrm>
            <a:off x="1187624" y="1757744"/>
            <a:ext cx="6768752" cy="3816429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1.  Single Tree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2.  Spot </a:t>
            </a:r>
            <a:r>
              <a:rPr lang="en-CA" b="1" u="sng" dirty="0"/>
              <a:t>           </a:t>
            </a:r>
            <a:r>
              <a:rPr lang="en-CA" b="1" dirty="0"/>
              <a:t> m  x </a:t>
            </a:r>
            <a:r>
              <a:rPr lang="en-CA" b="1" u="sng" dirty="0"/>
              <a:t>	     </a:t>
            </a:r>
            <a:r>
              <a:rPr lang="en-CA" b="1" dirty="0"/>
              <a:t> m     Less than 10 m by 10 m  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3.  0.1 - 0.2                                   or the size of an IA truck.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4.  0.3 - 0.5			0.5 ha = 100 m x 50 m 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5.  0.6 - 1.0 			1.0 ha = 100 m x 100 m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6.  1.1 - 2.0			2.0 ha = 100 m x 200 m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7.  2.1 - 4.0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8.  4.1 - 8.0  			5.0 ha = 200 m x 250 m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9.  Other </a:t>
            </a:r>
            <a:r>
              <a:rPr lang="en-CA" b="1" u="sng" dirty="0"/>
              <a:t>		</a:t>
            </a:r>
            <a:r>
              <a:rPr lang="en-CA" b="1" dirty="0"/>
              <a:t> ha	</a:t>
            </a:r>
          </a:p>
        </p:txBody>
      </p:sp>
    </p:spTree>
    <p:extLst>
      <p:ext uri="{BB962C8B-B14F-4D97-AF65-F5344CB8AC3E}">
        <p14:creationId xmlns:p14="http://schemas.microsoft.com/office/powerpoint/2010/main" val="92803116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1241630" y="1848340"/>
            <a:ext cx="6660740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Linear Comparison</a:t>
            </a:r>
          </a:p>
          <a:p>
            <a:pPr>
              <a:spcBef>
                <a:spcPts val="0"/>
              </a:spcBef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Use a map to check the length of: 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lake.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runway. 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distance between 2 roads.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Compare this distance with the length of a fire flank.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Tree heights can be useful on smaller fires.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GB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Size and Distance Estimation</a:t>
            </a:r>
          </a:p>
        </p:txBody>
      </p:sp>
    </p:spTree>
    <p:extLst>
      <p:ext uri="{BB962C8B-B14F-4D97-AF65-F5344CB8AC3E}">
        <p14:creationId xmlns:p14="http://schemas.microsoft.com/office/powerpoint/2010/main" val="32785213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854587" y="1700808"/>
            <a:ext cx="7434826" cy="402893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To determine distance on the ground you must: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Have the pilot set up the aircraft to fly at a pre‑determined speed.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Time the aircraft as it flies between 2 points in the fire area.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Calculate the length of the flight path by: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Converting the times, and multiplying the speed by the time.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Multiplying to get the proper units (meters, kilometers).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Size and Distance by Flight Time</a:t>
            </a:r>
          </a:p>
        </p:txBody>
      </p:sp>
    </p:spTree>
    <p:extLst>
      <p:ext uri="{BB962C8B-B14F-4D97-AF65-F5344CB8AC3E}">
        <p14:creationId xmlns:p14="http://schemas.microsoft.com/office/powerpoint/2010/main" val="422215481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1241630" y="1848339"/>
            <a:ext cx="6660740" cy="338086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To calculate fire size you must: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Visualize the fire as a square, rectangle or triangle.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Fly along and measure the distance of 1 side (length) and 1 end (width) of the fire.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Measure the height and base for triangle shaped fires.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GB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Calculating Size</a:t>
            </a:r>
          </a:p>
        </p:txBody>
      </p:sp>
    </p:spTree>
    <p:extLst>
      <p:ext uri="{BB962C8B-B14F-4D97-AF65-F5344CB8AC3E}">
        <p14:creationId xmlns:p14="http://schemas.microsoft.com/office/powerpoint/2010/main" val="38568864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Fire Size by Flight Time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9266"/>
            <a:ext cx="3865390" cy="479373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98894"/>
            <a:ext cx="3882114" cy="4814473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07652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1655676" y="1772816"/>
            <a:ext cx="5832648" cy="374852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CA" sz="2400" b="1" dirty="0"/>
              <a:t>                  Speed = </a:t>
            </a:r>
            <a:r>
              <a:rPr lang="en-CA" sz="2400" b="1" dirty="0">
                <a:solidFill>
                  <a:srgbClr val="FF0000"/>
                </a:solidFill>
              </a:rPr>
              <a:t>180 km/h</a:t>
            </a:r>
            <a:r>
              <a:rPr lang="en-CA" sz="2400" b="1" dirty="0"/>
              <a:t>		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CA" sz="2400" b="1" dirty="0"/>
              <a:t>  Flight time for length = 40 seconds         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CA" sz="2400" b="1" dirty="0"/>
              <a:t>Flight time for width = 20 seconds 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CA" sz="2400" b="1" dirty="0"/>
              <a:t>    180 km/h = 50 m/sec x 40 seconds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CA" sz="2400" b="1" dirty="0"/>
              <a:t>       = 2000 metres		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CA" sz="2400" b="1" dirty="0"/>
              <a:t>    180 km/h = 50 m/sec x 20 seconds         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CA" sz="2400" b="1" dirty="0"/>
              <a:t>                  = 1000 metres	</a:t>
            </a:r>
            <a:r>
              <a:rPr lang="en-CA" sz="2400" dirty="0"/>
              <a:t>			  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Sample Fire Size Calculations</a:t>
            </a:r>
          </a:p>
        </p:txBody>
      </p:sp>
    </p:spTree>
    <p:extLst>
      <p:ext uri="{BB962C8B-B14F-4D97-AF65-F5344CB8AC3E}">
        <p14:creationId xmlns:p14="http://schemas.microsoft.com/office/powerpoint/2010/main" val="218744238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1367644" y="1988840"/>
            <a:ext cx="6408712" cy="345638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     Area of a 4‑sided object =  	           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       Length x Width 	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  2000 m x 1000 m = 2000000 m</a:t>
            </a:r>
            <a:r>
              <a:rPr lang="en-CA" sz="2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 2000000 m</a:t>
            </a:r>
            <a:r>
              <a:rPr lang="en-CA" sz="2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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 10000 m</a:t>
            </a:r>
            <a:r>
              <a:rPr lang="en-CA" sz="2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 = 200 ha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CA" sz="24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CA" sz="2400" b="1" dirty="0">
                <a:solidFill>
                  <a:srgbClr val="FF0000"/>
                </a:solidFill>
              </a:rPr>
              <a:t>A single hectare is 10000 square metres (100 m x 100 m).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Sample Fire Size Calculations</a:t>
            </a:r>
          </a:p>
        </p:txBody>
      </p:sp>
    </p:spTree>
    <p:extLst>
      <p:ext uri="{BB962C8B-B14F-4D97-AF65-F5344CB8AC3E}">
        <p14:creationId xmlns:p14="http://schemas.microsoft.com/office/powerpoint/2010/main" val="232190995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81643" y="1842739"/>
            <a:ext cx="4494413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rgbClr val="FF3F3F"/>
                </a:solidFill>
                <a:latin typeface="Arial" panose="020B0604020202020204" pitchFamily="34" charset="0"/>
              </a:rPr>
              <a:t>B</a:t>
            </a:r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ravo - Fire Rank</a:t>
            </a:r>
          </a:p>
        </p:txBody>
      </p:sp>
      <p:sp>
        <p:nvSpPr>
          <p:cNvPr id="6" name="Rectangle 5"/>
          <p:cNvSpPr/>
          <p:nvPr/>
        </p:nvSpPr>
        <p:spPr>
          <a:xfrm>
            <a:off x="899592" y="1985918"/>
            <a:ext cx="7344816" cy="3077766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1. Rank 1, Smouldering Ground Fire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2. Rank 2, Open Flame, No Spread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3. Rank 3, Vigorous Surface Fire, Moderate Spread, May See  Candling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4. Rank 4, Moderate to Fast Spread, Short Aerial Bursts, Spotting 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5. Rank 5, Continuous Crown Fire, Spotting Distance </a:t>
            </a:r>
            <a:r>
              <a:rPr lang="en-CA" b="1" u="sng" dirty="0"/>
              <a:t>	     </a:t>
            </a:r>
            <a:r>
              <a:rPr lang="en-CA" b="1" dirty="0"/>
              <a:t> m</a:t>
            </a:r>
            <a:r>
              <a:rPr lang="en-CA" b="1" u="sng" dirty="0"/>
              <a:t>        </a:t>
            </a:r>
            <a:r>
              <a:rPr lang="en-CA" b="1" dirty="0"/>
              <a:t>   </a:t>
            </a:r>
          </a:p>
          <a:p>
            <a:pPr marL="285750" lvl="0" indent="-285750">
              <a:buFont typeface="Wingdings" panose="05000000000000000000" pitchFamily="2" charset="2"/>
              <a:buChar char="q"/>
            </a:pPr>
            <a:r>
              <a:rPr lang="en-CA" b="1" dirty="0"/>
              <a:t>6. Rank 6, Continuous Crown Fire, Blow-up		</a:t>
            </a:r>
          </a:p>
        </p:txBody>
      </p:sp>
    </p:spTree>
    <p:extLst>
      <p:ext uri="{BB962C8B-B14F-4D97-AF65-F5344CB8AC3E}">
        <p14:creationId xmlns:p14="http://schemas.microsoft.com/office/powerpoint/2010/main" val="412148818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81643" y="1842739"/>
            <a:ext cx="4494413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rgbClr val="FF3F3F"/>
                </a:solidFill>
                <a:latin typeface="Arial" panose="020B0604020202020204" pitchFamily="34" charset="0"/>
              </a:rPr>
              <a:t>C</a:t>
            </a:r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harlie - Fuels</a:t>
            </a:r>
          </a:p>
        </p:txBody>
      </p:sp>
      <p:sp>
        <p:nvSpPr>
          <p:cNvPr id="6" name="Rectangle 5"/>
          <p:cNvSpPr/>
          <p:nvPr/>
        </p:nvSpPr>
        <p:spPr>
          <a:xfrm>
            <a:off x="2855770" y="1985918"/>
            <a:ext cx="3240360" cy="3317831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Grass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2. Brush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3. Deciduous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4. Slash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5. Reproduction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6. Open Timber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5. Heavy Timber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6. Other ____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7. FBP Type ____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57059746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81643" y="1842739"/>
            <a:ext cx="4494413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9572" y="2228380"/>
            <a:ext cx="7704856" cy="1661993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CA" b="1" dirty="0"/>
              <a:t>1.  </a:t>
            </a:r>
            <a:r>
              <a:rPr lang="en-US" altLang="en-US" b="1" dirty="0"/>
              <a:t>Life/Property ___________________</a:t>
            </a:r>
          </a:p>
          <a:p>
            <a:pPr>
              <a:spcAft>
                <a:spcPts val="1200"/>
              </a:spcAft>
            </a:pPr>
            <a:r>
              <a:rPr lang="en-US" altLang="en-US" b="1" dirty="0"/>
              <a:t>2.  Timber (Forest) Resources (Including Reproduction) _</a:t>
            </a:r>
            <a:r>
              <a:rPr lang="en-US" altLang="en-US" b="1" u="sng" dirty="0"/>
              <a:t>            	 </a:t>
            </a:r>
            <a:endParaRPr lang="en-US" altLang="en-US" b="1" dirty="0"/>
          </a:p>
          <a:p>
            <a:pPr>
              <a:spcAft>
                <a:spcPts val="1200"/>
              </a:spcAft>
            </a:pPr>
            <a:r>
              <a:rPr lang="en-US" altLang="en-US" b="1" dirty="0"/>
              <a:t>3.  Other Special Values (Watersheds, Parks) </a:t>
            </a:r>
            <a:r>
              <a:rPr lang="en-US" altLang="en-US" b="1" u="sng" dirty="0"/>
              <a:t>                       </a:t>
            </a:r>
            <a:r>
              <a:rPr lang="en-US" altLang="en-US" b="1" dirty="0"/>
              <a:t>___</a:t>
            </a:r>
          </a:p>
          <a:p>
            <a:pPr>
              <a:spcAft>
                <a:spcPts val="1200"/>
              </a:spcAft>
            </a:pPr>
            <a:r>
              <a:rPr lang="en-US" altLang="en-US" b="1" dirty="0"/>
              <a:t>4.  Distance </a:t>
            </a:r>
            <a:r>
              <a:rPr lang="en-US" altLang="en-US" b="1" u="sng" dirty="0"/>
              <a:t> ____    _</a:t>
            </a:r>
            <a:r>
              <a:rPr lang="en-US" altLang="en-US" b="1" dirty="0"/>
              <a:t> m N S E W of fire</a:t>
            </a: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rgbClr val="FF3F3F"/>
                </a:solidFill>
                <a:latin typeface="Arial" panose="020B0604020202020204" pitchFamily="34" charset="0"/>
              </a:rPr>
              <a:t>D</a:t>
            </a:r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elta - Values at Risk (Immediately Threatened)</a:t>
            </a:r>
          </a:p>
        </p:txBody>
      </p:sp>
    </p:spTree>
    <p:extLst>
      <p:ext uri="{BB962C8B-B14F-4D97-AF65-F5344CB8AC3E}">
        <p14:creationId xmlns:p14="http://schemas.microsoft.com/office/powerpoint/2010/main" val="166956270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81643" y="1842739"/>
            <a:ext cx="4494413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rgbClr val="FF3F3F"/>
                </a:solidFill>
                <a:latin typeface="Arial" panose="020B0604020202020204" pitchFamily="34" charset="0"/>
              </a:rPr>
              <a:t>E</a:t>
            </a:r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cho - Wind</a:t>
            </a:r>
          </a:p>
        </p:txBody>
      </p:sp>
      <p:sp>
        <p:nvSpPr>
          <p:cNvPr id="6" name="Rectangle 5"/>
          <p:cNvSpPr/>
          <p:nvPr/>
        </p:nvSpPr>
        <p:spPr>
          <a:xfrm>
            <a:off x="2483768" y="1980074"/>
            <a:ext cx="4176464" cy="1231106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ts val="1200"/>
              </a:spcBef>
            </a:pPr>
            <a:r>
              <a:rPr lang="en-CA" b="1" dirty="0"/>
              <a:t>1. Calm				</a:t>
            </a:r>
          </a:p>
          <a:p>
            <a:pPr lvl="0">
              <a:spcBef>
                <a:spcPts val="1200"/>
              </a:spcBef>
            </a:pPr>
            <a:r>
              <a:rPr lang="en-CA" b="1" dirty="0"/>
              <a:t>2.  Speed </a:t>
            </a:r>
            <a:r>
              <a:rPr lang="en-CA" b="1" u="sng" dirty="0"/>
              <a:t>		</a:t>
            </a:r>
            <a:r>
              <a:rPr lang="en-CA" b="1" dirty="0"/>
              <a:t> km/h</a:t>
            </a:r>
          </a:p>
          <a:p>
            <a:pPr lvl="0">
              <a:spcBef>
                <a:spcPts val="1200"/>
              </a:spcBef>
            </a:pPr>
            <a:r>
              <a:rPr lang="en-CA" b="1" dirty="0"/>
              <a:t>3.  Direction N S E W	</a:t>
            </a:r>
          </a:p>
        </p:txBody>
      </p:sp>
      <p:sp>
        <p:nvSpPr>
          <p:cNvPr id="2" name="Rectangle 1"/>
          <p:cNvSpPr/>
          <p:nvPr/>
        </p:nvSpPr>
        <p:spPr>
          <a:xfrm>
            <a:off x="431540" y="3429000"/>
            <a:ext cx="82809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/>
              <a:t>Calm		Smoke is rising straight up.</a:t>
            </a:r>
          </a:p>
          <a:p>
            <a:r>
              <a:rPr lang="en-CA" b="1" dirty="0"/>
              <a:t>1 to 15 km/h	Smoke fans and bends slightly from a vertical to a 		horizontal.</a:t>
            </a:r>
          </a:p>
          <a:p>
            <a:r>
              <a:rPr lang="en-CA" b="1" dirty="0"/>
              <a:t>16 to 30 km/h	Smoke flows with the wind direction.</a:t>
            </a:r>
          </a:p>
          <a:p>
            <a:r>
              <a:rPr lang="en-CA" b="1" dirty="0"/>
              <a:t>30 to 74 km/h	Smoke flows parallel to ground and fire activity 			increases. </a:t>
            </a:r>
          </a:p>
          <a:p>
            <a:r>
              <a:rPr lang="en-CA" b="1" dirty="0"/>
              <a:t>75 + km/h	Wind storms pushing the fire in new directions and fire 		will be out of control.</a:t>
            </a:r>
          </a:p>
        </p:txBody>
      </p:sp>
    </p:spTree>
    <p:extLst>
      <p:ext uri="{BB962C8B-B14F-4D97-AF65-F5344CB8AC3E}">
        <p14:creationId xmlns:p14="http://schemas.microsoft.com/office/powerpoint/2010/main" val="141644299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92245"/>
            <a:ext cx="6873632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233231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81643" y="1842739"/>
            <a:ext cx="4494413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rgbClr val="43AF67"/>
                </a:solidFill>
                <a:latin typeface="Arial" panose="020B0604020202020204" pitchFamily="34" charset="0"/>
              </a:rPr>
              <a:t>F</a:t>
            </a:r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oxtrot - Adjacent Fuels</a:t>
            </a:r>
          </a:p>
        </p:txBody>
      </p:sp>
      <p:sp>
        <p:nvSpPr>
          <p:cNvPr id="7" name="Rectangle 6"/>
          <p:cNvSpPr/>
          <p:nvPr/>
        </p:nvSpPr>
        <p:spPr>
          <a:xfrm>
            <a:off x="2855770" y="1985918"/>
            <a:ext cx="3240360" cy="3317831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80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 Grass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2. Brush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3. Deciduous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4. Slash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5. Reproduction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6. Open Timber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5. Heavy Timber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6. Other ____</a:t>
            </a:r>
          </a:p>
          <a:p>
            <a:pPr marL="285750" indent="-285750">
              <a:lnSpc>
                <a:spcPct val="80000"/>
              </a:lnSpc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>
                <a:latin typeface="Arial" panose="020B0604020202020204" pitchFamily="34" charset="0"/>
                <a:cs typeface="Arial" panose="020B0604020202020204" pitchFamily="34" charset="0"/>
              </a:rPr>
              <a:t>7. FBP Type ____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81944477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81643" y="1842739"/>
            <a:ext cx="4494413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rgbClr val="43AF67"/>
                </a:solidFill>
                <a:latin typeface="Arial" panose="020B0604020202020204" pitchFamily="34" charset="0"/>
              </a:rPr>
              <a:t>G</a:t>
            </a:r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olf - Slope</a:t>
            </a:r>
          </a:p>
        </p:txBody>
      </p:sp>
      <p:sp>
        <p:nvSpPr>
          <p:cNvPr id="6" name="Rectangle 5"/>
          <p:cNvSpPr/>
          <p:nvPr/>
        </p:nvSpPr>
        <p:spPr>
          <a:xfrm>
            <a:off x="2915816" y="1700808"/>
            <a:ext cx="3312368" cy="1661993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1.  </a:t>
            </a:r>
            <a:r>
              <a:rPr lang="en-US" altLang="en-US" b="1" dirty="0"/>
              <a:t>Flat/Rolling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/>
              <a:t>2.  Moderate  &lt; 30 %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/>
              <a:t>3.  Steep &gt; 30 % &lt; 60 % 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/>
              <a:t>4.  Extreme &gt; 60 %</a:t>
            </a:r>
            <a:r>
              <a:rPr lang="en-CA" b="1" dirty="0"/>
              <a:t> 	</a:t>
            </a:r>
          </a:p>
        </p:txBody>
      </p:sp>
      <p:sp>
        <p:nvSpPr>
          <p:cNvPr id="2" name="Rectangle 1"/>
          <p:cNvSpPr/>
          <p:nvPr/>
        </p:nvSpPr>
        <p:spPr>
          <a:xfrm>
            <a:off x="776622" y="3717032"/>
            <a:ext cx="759075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CA" b="1" dirty="0"/>
              <a:t>10 % slope ‑ 1 metre of vertically rise for every 10 metres of horizontal distance. </a:t>
            </a:r>
          </a:p>
          <a:p>
            <a:pPr>
              <a:spcAft>
                <a:spcPts val="600"/>
              </a:spcAft>
            </a:pPr>
            <a:r>
              <a:rPr lang="en-CA" b="1" dirty="0"/>
              <a:t> 50 % slope ‑ 1 metre of vertical rise for every 2 metres of horizontal distance.</a:t>
            </a:r>
          </a:p>
          <a:p>
            <a:pPr>
              <a:spcAft>
                <a:spcPts val="600"/>
              </a:spcAft>
            </a:pPr>
            <a:r>
              <a:rPr lang="en-CA" b="1" dirty="0"/>
              <a:t> 100 % slope - 1 metre of vertical rise for every 1 metre of horizontal distance.</a:t>
            </a:r>
          </a:p>
        </p:txBody>
      </p:sp>
    </p:spTree>
    <p:extLst>
      <p:ext uri="{BB962C8B-B14F-4D97-AF65-F5344CB8AC3E}">
        <p14:creationId xmlns:p14="http://schemas.microsoft.com/office/powerpoint/2010/main" val="371432934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81643" y="1842739"/>
            <a:ext cx="4494413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rgbClr val="43AF67"/>
                </a:solidFill>
                <a:latin typeface="Arial" panose="020B0604020202020204" pitchFamily="34" charset="0"/>
              </a:rPr>
              <a:t>H</a:t>
            </a:r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otel - Aspect</a:t>
            </a:r>
          </a:p>
        </p:txBody>
      </p:sp>
      <p:sp>
        <p:nvSpPr>
          <p:cNvPr id="6" name="Rectangle 5"/>
          <p:cNvSpPr/>
          <p:nvPr/>
        </p:nvSpPr>
        <p:spPr>
          <a:xfrm>
            <a:off x="3563888" y="1952911"/>
            <a:ext cx="2016224" cy="1661993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1.  North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2.  South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3.  East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4.  West	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6000" y="3877856"/>
            <a:ext cx="4572000" cy="198515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b="1" dirty="0"/>
              <a:t>South and southwest aspects get the most direct sunlight.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b="1" dirty="0"/>
              <a:t>Have fine, flashy fuels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b="1" dirty="0"/>
              <a:t>Fuels dry out rapidly.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b="1" dirty="0"/>
              <a:t>These slopes have increased fire activity.</a:t>
            </a:r>
          </a:p>
        </p:txBody>
      </p:sp>
    </p:spTree>
    <p:extLst>
      <p:ext uri="{BB962C8B-B14F-4D97-AF65-F5344CB8AC3E}">
        <p14:creationId xmlns:p14="http://schemas.microsoft.com/office/powerpoint/2010/main" val="5254069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81643" y="1842739"/>
            <a:ext cx="4494413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rgbClr val="43AF67"/>
                </a:solidFill>
                <a:latin typeface="Arial" panose="020B0604020202020204" pitchFamily="34" charset="0"/>
              </a:rPr>
              <a:t>I</a:t>
            </a:r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ndia - Slope Position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311860" y="1998181"/>
            <a:ext cx="2520280" cy="2092881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1.  </a:t>
            </a:r>
            <a:r>
              <a:rPr lang="en-US" altLang="en-US" b="1" dirty="0"/>
              <a:t>Bottom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/>
              <a:t>2.  Lower Third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/>
              <a:t>3.  Middle Third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/>
              <a:t>4.  Upper Third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altLang="en-US" b="1" dirty="0"/>
              <a:t>5.  Top</a:t>
            </a:r>
            <a:r>
              <a:rPr lang="en-CA" b="1" dirty="0"/>
              <a:t>	</a:t>
            </a:r>
          </a:p>
        </p:txBody>
      </p:sp>
      <p:sp>
        <p:nvSpPr>
          <p:cNvPr id="2" name="Rectangle 1"/>
          <p:cNvSpPr/>
          <p:nvPr/>
        </p:nvSpPr>
        <p:spPr>
          <a:xfrm>
            <a:off x="2051720" y="4293096"/>
            <a:ext cx="504056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b="1" dirty="0"/>
              <a:t>Position on a slope will indicate fuel type.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b="1" dirty="0"/>
              <a:t>The position also dictates fire potential. 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CA" b="1" dirty="0"/>
              <a:t>In addition, slope position serves as a location reference.  </a:t>
            </a:r>
          </a:p>
        </p:txBody>
      </p:sp>
    </p:spTree>
    <p:extLst>
      <p:ext uri="{BB962C8B-B14F-4D97-AF65-F5344CB8AC3E}">
        <p14:creationId xmlns:p14="http://schemas.microsoft.com/office/powerpoint/2010/main" val="163137618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81643" y="1842739"/>
            <a:ext cx="4494413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rgbClr val="43AF67"/>
                </a:solidFill>
                <a:latin typeface="Arial" panose="020B0604020202020204" pitchFamily="34" charset="0"/>
              </a:rPr>
              <a:t>J</a:t>
            </a:r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uliet - Access</a:t>
            </a:r>
          </a:p>
        </p:txBody>
      </p:sp>
      <p:sp>
        <p:nvSpPr>
          <p:cNvPr id="6" name="Rectangle 5"/>
          <p:cNvSpPr/>
          <p:nvPr/>
        </p:nvSpPr>
        <p:spPr>
          <a:xfrm>
            <a:off x="3095836" y="1988840"/>
            <a:ext cx="2952328" cy="2092881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en-US" b="1" dirty="0"/>
              <a:t>1.  Road </a:t>
            </a:r>
            <a:r>
              <a:rPr lang="en-US" altLang="en-US" b="1" u="sng" dirty="0"/>
              <a:t>__      __</a:t>
            </a:r>
            <a:r>
              <a:rPr lang="en-US" altLang="en-US" b="1" dirty="0"/>
              <a:t> m</a:t>
            </a:r>
          </a:p>
          <a:p>
            <a:pPr>
              <a:spcAft>
                <a:spcPts val="1200"/>
              </a:spcAft>
            </a:pPr>
            <a:r>
              <a:rPr lang="en-US" altLang="en-US" b="1" dirty="0"/>
              <a:t>2.  </a:t>
            </a:r>
            <a:r>
              <a:rPr lang="en-US" altLang="en-US" b="1" dirty="0" err="1"/>
              <a:t>Heli</a:t>
            </a:r>
            <a:r>
              <a:rPr lang="en-US" altLang="en-US" b="1" dirty="0"/>
              <a:t>-spot </a:t>
            </a:r>
            <a:r>
              <a:rPr lang="en-US" altLang="en-US" b="1" u="sng" dirty="0"/>
              <a:t>__      __</a:t>
            </a:r>
            <a:r>
              <a:rPr lang="en-US" altLang="en-US" b="1" dirty="0"/>
              <a:t> m</a:t>
            </a:r>
          </a:p>
          <a:p>
            <a:pPr>
              <a:spcAft>
                <a:spcPts val="1200"/>
              </a:spcAft>
            </a:pPr>
            <a:r>
              <a:rPr lang="en-US" altLang="en-US" b="1" dirty="0"/>
              <a:t>3.  Hover Exit </a:t>
            </a:r>
            <a:r>
              <a:rPr lang="en-US" altLang="en-US" b="1" u="sng" dirty="0"/>
              <a:t>_      ___</a:t>
            </a:r>
            <a:r>
              <a:rPr lang="en-US" altLang="en-US" b="1" dirty="0"/>
              <a:t> m</a:t>
            </a:r>
          </a:p>
          <a:p>
            <a:pPr>
              <a:spcAft>
                <a:spcPts val="1200"/>
              </a:spcAft>
            </a:pPr>
            <a:r>
              <a:rPr lang="en-US" altLang="en-US" b="1" dirty="0"/>
              <a:t>4.  Other </a:t>
            </a:r>
            <a:r>
              <a:rPr lang="en-US" altLang="en-US" b="1" u="sng" dirty="0"/>
              <a:t>__      __</a:t>
            </a:r>
            <a:r>
              <a:rPr lang="en-US" altLang="en-US" b="1" dirty="0"/>
              <a:t> m</a:t>
            </a:r>
          </a:p>
          <a:p>
            <a:pPr>
              <a:spcAft>
                <a:spcPts val="1200"/>
              </a:spcAft>
            </a:pPr>
            <a:r>
              <a:rPr lang="en-US" altLang="en-US" b="1" dirty="0"/>
              <a:t>5.  N S E W of the fire</a:t>
            </a:r>
            <a:r>
              <a:rPr lang="en-CA" b="1" dirty="0"/>
              <a:t>	</a:t>
            </a:r>
          </a:p>
        </p:txBody>
      </p:sp>
      <p:sp>
        <p:nvSpPr>
          <p:cNvPr id="2" name="Rectangle 1"/>
          <p:cNvSpPr/>
          <p:nvPr/>
        </p:nvSpPr>
        <p:spPr>
          <a:xfrm>
            <a:off x="1161505" y="4412695"/>
            <a:ext cx="682099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b="1" dirty="0"/>
              <a:t>The distance and direction from the fire should be noted.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b="1" dirty="0"/>
              <a:t>Natural or constructed openings make good </a:t>
            </a:r>
            <a:r>
              <a:rPr lang="en-CA" b="1" dirty="0" err="1"/>
              <a:t>heli</a:t>
            </a:r>
            <a:r>
              <a:rPr lang="en-CA" b="1" dirty="0"/>
              <a:t>-spots.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b="1" dirty="0"/>
              <a:t>Large clearings can be used as ‘staging areas.’</a:t>
            </a:r>
          </a:p>
        </p:txBody>
      </p:sp>
    </p:spTree>
    <p:extLst>
      <p:ext uri="{BB962C8B-B14F-4D97-AF65-F5344CB8AC3E}">
        <p14:creationId xmlns:p14="http://schemas.microsoft.com/office/powerpoint/2010/main" val="230605727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rgbClr val="43AF67"/>
                </a:solidFill>
                <a:latin typeface="Arial" panose="020B0604020202020204" pitchFamily="34" charset="0"/>
              </a:rPr>
              <a:t>K</a:t>
            </a:r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ilo - Available Water</a:t>
            </a:r>
          </a:p>
        </p:txBody>
      </p:sp>
      <p:sp>
        <p:nvSpPr>
          <p:cNvPr id="6" name="Rectangle 5"/>
          <p:cNvSpPr/>
          <p:nvPr/>
        </p:nvSpPr>
        <p:spPr>
          <a:xfrm>
            <a:off x="2555776" y="2016287"/>
            <a:ext cx="4032448" cy="1231106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en-US" b="1" dirty="0"/>
              <a:t>1.  None</a:t>
            </a:r>
          </a:p>
          <a:p>
            <a:pPr>
              <a:spcAft>
                <a:spcPts val="1200"/>
              </a:spcAft>
            </a:pPr>
            <a:r>
              <a:rPr lang="en-US" altLang="en-US" b="1" dirty="0"/>
              <a:t>2.  Adjacent</a:t>
            </a:r>
          </a:p>
          <a:p>
            <a:pPr>
              <a:spcAft>
                <a:spcPts val="1200"/>
              </a:spcAft>
            </a:pPr>
            <a:r>
              <a:rPr lang="en-US" altLang="en-US" b="1" dirty="0"/>
              <a:t>3.  ________ m  N S E W of the fire</a:t>
            </a:r>
            <a:r>
              <a:rPr lang="en-CA" b="1" dirty="0"/>
              <a:t> </a:t>
            </a:r>
          </a:p>
        </p:txBody>
      </p:sp>
      <p:sp>
        <p:nvSpPr>
          <p:cNvPr id="2" name="Rectangle 1"/>
          <p:cNvSpPr/>
          <p:nvPr/>
        </p:nvSpPr>
        <p:spPr>
          <a:xfrm>
            <a:off x="1753314" y="3641501"/>
            <a:ext cx="563737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b="1" dirty="0"/>
              <a:t>The availability of water and proximity to the fire will determine water delivery.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b="1" dirty="0"/>
              <a:t>Indicate the source and potential supply issues.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b="1" dirty="0"/>
              <a:t>Patches or a string of deciduous growth, tamarack or hemlock indicate a water source.</a:t>
            </a:r>
          </a:p>
        </p:txBody>
      </p:sp>
    </p:spTree>
    <p:extLst>
      <p:ext uri="{BB962C8B-B14F-4D97-AF65-F5344CB8AC3E}">
        <p14:creationId xmlns:p14="http://schemas.microsoft.com/office/powerpoint/2010/main" val="402050366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81643" y="1842739"/>
            <a:ext cx="4494413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rgbClr val="43AF67"/>
                </a:solidFill>
                <a:latin typeface="Arial" panose="020B0604020202020204" pitchFamily="34" charset="0"/>
              </a:rPr>
              <a:t>L</a:t>
            </a:r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ima - Paper Trailed and </a:t>
            </a:r>
          </a:p>
          <a:p>
            <a:pPr algn="ctr"/>
            <a:r>
              <a:rPr lang="en-CA" sz="4000" dirty="0">
                <a:solidFill>
                  <a:srgbClr val="43AF67"/>
                </a:solidFill>
                <a:latin typeface="Arial" panose="020B0604020202020204" pitchFamily="34" charset="0"/>
              </a:rPr>
              <a:t>M</a:t>
            </a:r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ike - Photos</a:t>
            </a:r>
          </a:p>
          <a:p>
            <a:pPr algn="ctr"/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71900" y="1988840"/>
            <a:ext cx="1800200" cy="800219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1.  Yes 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2.  No	</a:t>
            </a:r>
          </a:p>
        </p:txBody>
      </p:sp>
      <p:sp>
        <p:nvSpPr>
          <p:cNvPr id="2" name="Rectangle 1"/>
          <p:cNvSpPr/>
          <p:nvPr/>
        </p:nvSpPr>
        <p:spPr>
          <a:xfrm>
            <a:off x="2204864" y="3211972"/>
            <a:ext cx="473427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b="1" dirty="0"/>
              <a:t>All initial attack wildfires can be paper trailed.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b="1" dirty="0"/>
              <a:t>Allows ground crews to find the fire with ease.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b="1" dirty="0"/>
              <a:t>Photos are valuable for fire behaviour analysis and fire cause investigation.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b="1" dirty="0"/>
              <a:t>Photos of the point of origin are key.</a:t>
            </a:r>
          </a:p>
        </p:txBody>
      </p:sp>
    </p:spTree>
    <p:extLst>
      <p:ext uri="{BB962C8B-B14F-4D97-AF65-F5344CB8AC3E}">
        <p14:creationId xmlns:p14="http://schemas.microsoft.com/office/powerpoint/2010/main" val="11280380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81643" y="1842739"/>
            <a:ext cx="4494413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rgbClr val="43AF67"/>
                </a:solidFill>
                <a:latin typeface="Arial" panose="020B0604020202020204" pitchFamily="34" charset="0"/>
              </a:rPr>
              <a:t>N</a:t>
            </a:r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ovember - Suspected Fire Cause</a:t>
            </a:r>
          </a:p>
        </p:txBody>
      </p:sp>
      <p:sp>
        <p:nvSpPr>
          <p:cNvPr id="7" name="Rectangle 6"/>
          <p:cNvSpPr/>
          <p:nvPr/>
        </p:nvSpPr>
        <p:spPr>
          <a:xfrm>
            <a:off x="3545886" y="1988840"/>
            <a:ext cx="2052228" cy="800219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1.  Human</a:t>
            </a:r>
          </a:p>
          <a:p>
            <a:pPr marL="285750" lvl="0" indent="-285750"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CA" b="1" dirty="0"/>
              <a:t>2.  Lightning	</a:t>
            </a:r>
          </a:p>
        </p:txBody>
      </p:sp>
      <p:sp>
        <p:nvSpPr>
          <p:cNvPr id="2" name="Rectangle 1"/>
          <p:cNvSpPr/>
          <p:nvPr/>
        </p:nvSpPr>
        <p:spPr>
          <a:xfrm>
            <a:off x="2286000" y="3212976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en-CA" b="1" dirty="0"/>
              <a:t>Determining the cause of the fire is extremely important </a:t>
            </a:r>
          </a:p>
          <a:p>
            <a:pPr>
              <a:spcAft>
                <a:spcPts val="1200"/>
              </a:spcAft>
            </a:pPr>
            <a:r>
              <a:rPr lang="en-CA" b="1" dirty="0"/>
              <a:t>Helps Fire Centre staff when billing for the incident.  </a:t>
            </a:r>
          </a:p>
          <a:p>
            <a:pPr>
              <a:spcAft>
                <a:spcPts val="1200"/>
              </a:spcAft>
            </a:pPr>
            <a:r>
              <a:rPr lang="en-CA" b="1" dirty="0"/>
              <a:t>If it is a human caused fire, the point of origin should be barricaded.</a:t>
            </a:r>
          </a:p>
        </p:txBody>
      </p:sp>
    </p:spTree>
    <p:extLst>
      <p:ext uri="{BB962C8B-B14F-4D97-AF65-F5344CB8AC3E}">
        <p14:creationId xmlns:p14="http://schemas.microsoft.com/office/powerpoint/2010/main" val="220854383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81643" y="1842739"/>
            <a:ext cx="4494413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</a:rPr>
              <a:t>Actions Taken/Recommended</a:t>
            </a: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558680" y="1842741"/>
            <a:ext cx="4085328" cy="38884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This section should not be overlooked.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Relay this information.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Describe resources committed and suppression progress.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Determine probability of success.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07100"/>
            <a:ext cx="3519758" cy="415971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18697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58680" y="1842741"/>
            <a:ext cx="3725288" cy="38884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From the Fire Centre.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Resources will be requested for this incident number.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IFR will be filed under this number.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Serves as identification for all reports.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The Incident Number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890" y="1842741"/>
            <a:ext cx="4313974" cy="359390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25269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1385646" y="1808847"/>
            <a:ext cx="6372708" cy="378039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Contact the Fire Centre by radio.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Wait until the dispatcher is ready.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Communicate the location and fire number.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Speak in a clear and concise manner.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Ask for the dispatch to repeat information.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Ask for feedback.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Communicating the IFR to the Fire Centre</a:t>
            </a:r>
          </a:p>
        </p:txBody>
      </p:sp>
    </p:spTree>
    <p:extLst>
      <p:ext uri="{BB962C8B-B14F-4D97-AF65-F5344CB8AC3E}">
        <p14:creationId xmlns:p14="http://schemas.microsoft.com/office/powerpoint/2010/main" val="279499501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The Fire Assessment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1725885"/>
            <a:ext cx="8784976" cy="482453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 6"/>
          <p:cNvSpPr/>
          <p:nvPr/>
        </p:nvSpPr>
        <p:spPr>
          <a:xfrm>
            <a:off x="5004048" y="2060848"/>
            <a:ext cx="3717467" cy="1126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CA" sz="4400" b="1" dirty="0">
                <a:solidFill>
                  <a:schemeClr val="bg1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Communicating</a:t>
            </a:r>
            <a:r>
              <a:rPr lang="en-CA" sz="4000" b="1" dirty="0">
                <a:solidFill>
                  <a:schemeClr val="bg1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 What  You  See</a:t>
            </a:r>
          </a:p>
        </p:txBody>
      </p:sp>
    </p:spTree>
    <p:extLst>
      <p:ext uri="{BB962C8B-B14F-4D97-AF65-F5344CB8AC3E}">
        <p14:creationId xmlns:p14="http://schemas.microsoft.com/office/powerpoint/2010/main" val="371238696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49116" y="1842740"/>
            <a:ext cx="8045768" cy="40345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Update the Fire Centre with relevant information.</a:t>
            </a:r>
          </a:p>
          <a:p>
            <a:pPr marL="533400" indent="-533400">
              <a:spcBef>
                <a:spcPts val="0"/>
              </a:spcBef>
              <a:spcAft>
                <a:spcPts val="600"/>
              </a:spcAft>
              <a:buFontTx/>
              <a:buAutoNum type="arabicPeriod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Provide a summary of fire suppression activities: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Firefighters and equipment on site.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Control line locations and types.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Resources required.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Control problems (resistance to control). 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Anticipated time of control.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/>
              <a:t>Recommended action in the event of initial attack failure.</a:t>
            </a:r>
            <a:r>
              <a:rPr lang="en-US" altLang="en-US" dirty="0"/>
              <a:t>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Fire Assessment Checklist</a:t>
            </a:r>
          </a:p>
        </p:txBody>
      </p:sp>
    </p:spTree>
    <p:extLst>
      <p:ext uri="{BB962C8B-B14F-4D97-AF65-F5344CB8AC3E}">
        <p14:creationId xmlns:p14="http://schemas.microsoft.com/office/powerpoint/2010/main" val="267105923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3275856" y="1772816"/>
            <a:ext cx="5616624" cy="4104456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2400" b="1" dirty="0"/>
              <a:t>3.  Safety Concerns</a:t>
            </a:r>
            <a:endParaRPr lang="en-US" altLang="en-US" sz="2400" b="1" i="1" dirty="0"/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Fire Hazards, Danger Areas , </a:t>
            </a: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LACES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Check-Ins, etc.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2400" b="1" dirty="0"/>
              <a:t>4.  Resource Request Considerations</a:t>
            </a:r>
            <a:endParaRPr lang="en-US" altLang="en-US" sz="2400" dirty="0"/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Determining the resources required to suppress a fire.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Fundamental task of assessment.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following points need to be addressed:</a:t>
            </a:r>
            <a:endParaRPr lang="en-US" alt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Fire Assessment Checklist</a:t>
            </a:r>
          </a:p>
        </p:txBody>
      </p:sp>
    </p:spTree>
    <p:extLst>
      <p:ext uri="{BB962C8B-B14F-4D97-AF65-F5344CB8AC3E}">
        <p14:creationId xmlns:p14="http://schemas.microsoft.com/office/powerpoint/2010/main" val="1194573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3995936" y="1632524"/>
            <a:ext cx="4670956" cy="41785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/>
              <a:t>Attempt to meet the control objectives: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cs typeface="Arial" panose="020B0604020202020204" pitchFamily="34" charset="0"/>
              </a:rPr>
              <a:t>By the next day’s burning period.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cs typeface="Arial" panose="020B0604020202020204" pitchFamily="34" charset="0"/>
              </a:rPr>
              <a:t>Assessments are key to decision making. 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/>
              <a:t>Anticipate fire </a:t>
            </a:r>
            <a:r>
              <a:rPr lang="en-US" altLang="en-US" sz="2400" b="1" dirty="0" err="1"/>
              <a:t>behaviour</a:t>
            </a:r>
            <a:r>
              <a:rPr lang="en-US" altLang="en-US" sz="2400" b="1" dirty="0"/>
              <a:t>.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/>
              <a:t>Be flexible with resources.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/>
              <a:t>Do not expect help.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Resource Request Considerations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95793"/>
            <a:ext cx="3240360" cy="405201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971600" y="4581128"/>
            <a:ext cx="2520280" cy="880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CA" sz="3200" b="1" dirty="0">
                <a:solidFill>
                  <a:schemeClr val="bg1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Control  Line </a:t>
            </a:r>
          </a:p>
          <a:p>
            <a:pPr algn="r">
              <a:lnSpc>
                <a:spcPct val="80000"/>
              </a:lnSpc>
            </a:pPr>
            <a:r>
              <a:rPr lang="en-CA" sz="3200" b="1" dirty="0">
                <a:solidFill>
                  <a:schemeClr val="bg1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Needs</a:t>
            </a:r>
          </a:p>
        </p:txBody>
      </p:sp>
    </p:spTree>
    <p:extLst>
      <p:ext uri="{BB962C8B-B14F-4D97-AF65-F5344CB8AC3E}">
        <p14:creationId xmlns:p14="http://schemas.microsoft.com/office/powerpoint/2010/main" val="46514506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755576" y="1628800"/>
            <a:ext cx="7632848" cy="43204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/>
              <a:t>Make your resource requests complete. 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Consider all equipment and machines needed. 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Ensure resources arrive with appropriate tools. 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/>
              <a:t>Fight the fire aggressively.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/>
              <a:t>If more resources are needed for suppression, ask.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/>
              <a:t>Do not overwork crews - get more personnel.  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>
                <a:solidFill>
                  <a:srgbClr val="FF0000"/>
                </a:solidFill>
              </a:rPr>
              <a:t>BE SAFE!</a:t>
            </a:r>
            <a:endParaRPr lang="en-US" altLang="en-US" sz="2400" b="1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 lang="en-US" alt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Resource Requirements</a:t>
            </a:r>
          </a:p>
        </p:txBody>
      </p:sp>
    </p:spTree>
    <p:extLst>
      <p:ext uri="{BB962C8B-B14F-4D97-AF65-F5344CB8AC3E}">
        <p14:creationId xmlns:p14="http://schemas.microsoft.com/office/powerpoint/2010/main" val="126123753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3923928" y="1844824"/>
            <a:ext cx="4824536" cy="446449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/>
              <a:t>Determine elevation changes from water source to fire.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/>
              <a:t>Calculate number of pumps needed.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/>
              <a:t>Locate helicopter and water tender access sites.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solidFill>
                  <a:srgbClr val="FF0000"/>
                </a:solidFill>
              </a:rPr>
              <a:t>Remember, water is used most effectively with a nozzle person and a grubber.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/>
              <a:t>Ask for foam!  </a:t>
            </a:r>
            <a:endParaRPr lang="en-US" alt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Estimating Water Delivery Resources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63" y="1937607"/>
            <a:ext cx="3312368" cy="4500026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195736" y="4634684"/>
            <a:ext cx="1506712" cy="880241"/>
          </a:xfrm>
          <a:prstGeom prst="rect">
            <a:avLst/>
          </a:prstGeom>
          <a:solidFill>
            <a:schemeClr val="bg1">
              <a:lumMod val="95000"/>
              <a:alpha val="41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CA" sz="3200" b="1" dirty="0">
                <a:solidFill>
                  <a:srgbClr val="FF0000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Bladder </a:t>
            </a:r>
          </a:p>
          <a:p>
            <a:pPr algn="ctr">
              <a:lnSpc>
                <a:spcPct val="80000"/>
              </a:lnSpc>
            </a:pPr>
            <a:r>
              <a:rPr lang="en-CA" sz="3200" b="1" dirty="0">
                <a:solidFill>
                  <a:srgbClr val="FF0000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Site</a:t>
            </a:r>
          </a:p>
        </p:txBody>
      </p:sp>
    </p:spTree>
    <p:extLst>
      <p:ext uri="{BB962C8B-B14F-4D97-AF65-F5344CB8AC3E}">
        <p14:creationId xmlns:p14="http://schemas.microsoft.com/office/powerpoint/2010/main" val="128679180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4283968" y="1817081"/>
            <a:ext cx="4392488" cy="396286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Availability - time to arrive at fire and access.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Machine ability - terrain.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Environmental sensitivity.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Number of machines.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Line locators - 2 per flank.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Burn out and suppression crews.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Line resistance, fuel loading and time of day. </a:t>
            </a:r>
            <a:endParaRPr lang="en-US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Estimating Heavy Equipment Resources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17081"/>
            <a:ext cx="3185209" cy="396286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899592" y="1916832"/>
            <a:ext cx="2304256" cy="880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CA" sz="3200" b="1" dirty="0">
                <a:solidFill>
                  <a:srgbClr val="FF0000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Equipment Staging</a:t>
            </a:r>
          </a:p>
        </p:txBody>
      </p:sp>
    </p:spTree>
    <p:extLst>
      <p:ext uri="{BB962C8B-B14F-4D97-AF65-F5344CB8AC3E}">
        <p14:creationId xmlns:p14="http://schemas.microsoft.com/office/powerpoint/2010/main" val="22647511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611560" y="1672043"/>
            <a:ext cx="4248473" cy="41764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Fire crews and heavy equipment need to work together.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Many saw operators and </a:t>
            </a:r>
            <a:r>
              <a:rPr lang="en-US" alt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swampers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are needed in slash and blow down.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Steep slopes will slow down progress.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Rocky or swampy ground hinders suppression.</a:t>
            </a:r>
            <a:endParaRPr lang="en-CA" sz="24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Control Line Resistance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72043"/>
            <a:ext cx="3240360" cy="410247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948264" y="4653136"/>
            <a:ext cx="1241462" cy="880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CA" sz="3200" b="1" dirty="0">
                <a:solidFill>
                  <a:schemeClr val="bg1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Hand </a:t>
            </a:r>
          </a:p>
          <a:p>
            <a:pPr algn="r">
              <a:lnSpc>
                <a:spcPct val="80000"/>
              </a:lnSpc>
            </a:pPr>
            <a:r>
              <a:rPr lang="en-CA" sz="3200" b="1" dirty="0">
                <a:solidFill>
                  <a:schemeClr val="bg1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Guard</a:t>
            </a:r>
          </a:p>
        </p:txBody>
      </p:sp>
    </p:spTree>
    <p:extLst>
      <p:ext uri="{BB962C8B-B14F-4D97-AF65-F5344CB8AC3E}">
        <p14:creationId xmlns:p14="http://schemas.microsoft.com/office/powerpoint/2010/main" val="424272197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Air Tanker Requests</a:t>
            </a:r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36" y="1844824"/>
            <a:ext cx="8347925" cy="458473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311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5000"/>
            <a:lum/>
          </a:blip>
          <a:srcRect/>
          <a:stretch>
            <a:fillRect l="-34000" t="-1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251520" y="1700808"/>
            <a:ext cx="6048672" cy="3816424"/>
          </a:xfrm>
          <a:prstGeom prst="rect">
            <a:avLst/>
          </a:prstGeom>
          <a:solidFill>
            <a:schemeClr val="bg1">
              <a:lumMod val="95000"/>
              <a:alpha val="45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 air tanker request takes time.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Are very helpful on IA fires.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Can be used during fire busts with multiple starts.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Air tankers aid in suppressing the fire perimeter.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 alternative is helicopter support.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If air tankers are needed, ask immediately.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Air Tanker Requirements</a:t>
            </a:r>
          </a:p>
        </p:txBody>
      </p:sp>
    </p:spTree>
    <p:extLst>
      <p:ext uri="{BB962C8B-B14F-4D97-AF65-F5344CB8AC3E}">
        <p14:creationId xmlns:p14="http://schemas.microsoft.com/office/powerpoint/2010/main" val="302939894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2771800" y="2132856"/>
            <a:ext cx="5202578" cy="3384376"/>
          </a:xfrm>
          <a:prstGeom prst="rect">
            <a:avLst/>
          </a:prstGeom>
          <a:solidFill>
            <a:schemeClr val="bg1">
              <a:lumMod val="95000"/>
              <a:alpha val="55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firefighter must consider the following prior to asking for air tankers: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Access issues for aircraft.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current fire </a:t>
            </a:r>
            <a:r>
              <a:rPr lang="en-US" alt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fuel moisture code and fire </a:t>
            </a:r>
            <a:r>
              <a:rPr lang="en-US" alt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indexes.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weather forecasts.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Before Making the Request</a:t>
            </a:r>
          </a:p>
        </p:txBody>
      </p:sp>
    </p:spTree>
    <p:extLst>
      <p:ext uri="{BB962C8B-B14F-4D97-AF65-F5344CB8AC3E}">
        <p14:creationId xmlns:p14="http://schemas.microsoft.com/office/powerpoint/2010/main" val="111377222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58680" y="1779766"/>
            <a:ext cx="4517376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If rates of spread are high, air tankers will have limited effect.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Air tankers work well on low intensity fires.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Crews often need retardant support.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Air tankers will slow down a wildfire.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Firefighters need to continue to working. </a:t>
            </a:r>
            <a:endParaRPr lang="en-US" alt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Consider the Rate of Spread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79766"/>
            <a:ext cx="3138534" cy="403453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948264" y="2276872"/>
            <a:ext cx="1095029" cy="880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CA" sz="3200" b="1" dirty="0">
                <a:latin typeface="Poor Richard" panose="02080502050505020702" pitchFamily="18" charset="0"/>
                <a:cs typeface="Aparajita" panose="020B0604020202020204" pitchFamily="34" charset="0"/>
              </a:rPr>
              <a:t>Slash Fire</a:t>
            </a:r>
          </a:p>
        </p:txBody>
      </p:sp>
    </p:spTree>
    <p:extLst>
      <p:ext uri="{BB962C8B-B14F-4D97-AF65-F5344CB8AC3E}">
        <p14:creationId xmlns:p14="http://schemas.microsoft.com/office/powerpoint/2010/main" val="223980817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Air Tankers vs. Helicopters</a:t>
            </a: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395536" y="1821185"/>
            <a:ext cx="5237456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choice to use helicopters is based on the following: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Effectiveness with current fire </a:t>
            </a:r>
            <a:r>
              <a:rPr lang="en-US" alt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Productivity compared to an air tanker.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turn around time to an adequate water source.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Need for crew transport services.</a:t>
            </a:r>
          </a:p>
        </p:txBody>
      </p:sp>
    </p:spTree>
    <p:extLst>
      <p:ext uri="{BB962C8B-B14F-4D97-AF65-F5344CB8AC3E}">
        <p14:creationId xmlns:p14="http://schemas.microsoft.com/office/powerpoint/2010/main" val="106115760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Sample of Tanker Drops vs. Bucketing</a:t>
            </a: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755576" y="1700807"/>
            <a:ext cx="7632848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CA" sz="2400" b="1" dirty="0"/>
              <a:t>Intermediate Helicopter - 210 gallons x 10 turnarounds/hour </a:t>
            </a:r>
          </a:p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CA" sz="2400" b="1" dirty="0"/>
              <a:t>= </a:t>
            </a:r>
            <a:r>
              <a:rPr lang="en-CA" sz="2400" b="1" dirty="0">
                <a:solidFill>
                  <a:srgbClr val="FF0000"/>
                </a:solidFill>
              </a:rPr>
              <a:t>2100 gallons </a:t>
            </a:r>
            <a:r>
              <a:rPr lang="en-CA" sz="2400" b="1" dirty="0"/>
              <a:t>of water or foam per hour</a:t>
            </a:r>
          </a:p>
          <a:p>
            <a:pPr marL="0" lv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-CA" sz="2400" b="1" dirty="0"/>
              <a:t>Land Based Air Tanker - 3300 gallons x 1 drop/hour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CA" sz="2400" b="1" dirty="0"/>
              <a:t>= </a:t>
            </a:r>
            <a:r>
              <a:rPr lang="en-CA" sz="2400" b="1" dirty="0">
                <a:solidFill>
                  <a:srgbClr val="FF0000"/>
                </a:solidFill>
              </a:rPr>
              <a:t>3300 gallons </a:t>
            </a:r>
            <a:r>
              <a:rPr lang="en-CA" sz="2400" b="1" dirty="0"/>
              <a:t>of retardant, water or foam per hour</a:t>
            </a:r>
          </a:p>
          <a:p>
            <a:pPr marL="0" indent="0" algn="ctr">
              <a:spcBef>
                <a:spcPts val="0"/>
              </a:spcBef>
              <a:buNone/>
            </a:pPr>
            <a:endParaRPr lang="en-CA" sz="2400" b="1" dirty="0"/>
          </a:p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6 minute turnaround for the helicopter.</a:t>
            </a:r>
          </a:p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1 hour turnaround for the air tank.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14977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The Fire Sketch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10" y="1844824"/>
            <a:ext cx="8462380" cy="3744416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72195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1547664" y="1844824"/>
            <a:ext cx="6048672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Helps to visualize and interpret the entire fire.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copy can aid the Duty Officers in setting priorities.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Provides rough bearings and significant features.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Can be useful when estimating fire size.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Needs to be completed after a ground ‘Recce.’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Purpose of the Fire Sketch</a:t>
            </a:r>
          </a:p>
        </p:txBody>
      </p:sp>
    </p:spTree>
    <p:extLst>
      <p:ext uri="{BB962C8B-B14F-4D97-AF65-F5344CB8AC3E}">
        <p14:creationId xmlns:p14="http://schemas.microsoft.com/office/powerpoint/2010/main" val="381576671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An Accurate Fire Sketch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052" y="1529912"/>
            <a:ext cx="6369893" cy="532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917434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836585" y="1793306"/>
            <a:ext cx="7470830" cy="449373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800" b="1" dirty="0"/>
              <a:t>Use a blank piece of plain paper.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800" b="1" dirty="0"/>
              <a:t>Determine items to be recorded on either side - a map legend.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800" b="1" dirty="0"/>
              <a:t>List topographical features.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800" b="1" dirty="0"/>
              <a:t>Draw a North arrow on the sketch paper.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800" b="1" dirty="0"/>
              <a:t>Draw numerous easily identifiable features on the sketch with approximate relation to North, South, East or West. 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Fire Sketch Guidelines</a:t>
            </a:r>
          </a:p>
        </p:txBody>
      </p:sp>
    </p:spTree>
    <p:extLst>
      <p:ext uri="{BB962C8B-B14F-4D97-AF65-F5344CB8AC3E}">
        <p14:creationId xmlns:p14="http://schemas.microsoft.com/office/powerpoint/2010/main" val="322962521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The Basics </a:t>
            </a:r>
          </a:p>
        </p:txBody>
      </p:sp>
      <p:sp>
        <p:nvSpPr>
          <p:cNvPr id="9" name="Rectangle 8"/>
          <p:cNvSpPr/>
          <p:nvPr/>
        </p:nvSpPr>
        <p:spPr>
          <a:xfrm>
            <a:off x="251520" y="1700808"/>
            <a:ext cx="8640960" cy="482453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000"/>
          </a:p>
        </p:txBody>
      </p:sp>
      <p:sp>
        <p:nvSpPr>
          <p:cNvPr id="10" name="Oval 9"/>
          <p:cNvSpPr/>
          <p:nvPr/>
        </p:nvSpPr>
        <p:spPr>
          <a:xfrm>
            <a:off x="6714490" y="1568619"/>
            <a:ext cx="2304256" cy="2016224"/>
          </a:xfrm>
          <a:prstGeom prst="ellipse">
            <a:avLst/>
          </a:prstGeom>
          <a:solidFill>
            <a:schemeClr val="bg1">
              <a:lumMod val="95000"/>
              <a:alpha val="90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 10"/>
          <p:cNvSpPr/>
          <p:nvPr/>
        </p:nvSpPr>
        <p:spPr>
          <a:xfrm>
            <a:off x="7646518" y="2079818"/>
            <a:ext cx="864096" cy="117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CA" sz="8800" b="1" dirty="0">
                <a:latin typeface="+mj-lt"/>
                <a:cs typeface="Aparajita" panose="020B0604020202020204" pitchFamily="34" charset="0"/>
              </a:rPr>
              <a:t>N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7020272" y="2060848"/>
            <a:ext cx="648072" cy="965933"/>
          </a:xfrm>
          <a:prstGeom prst="straightConnector1">
            <a:avLst/>
          </a:prstGeom>
          <a:ln w="127000">
            <a:solidFill>
              <a:schemeClr val="tx1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683568" y="2276872"/>
            <a:ext cx="1872208" cy="1476164"/>
          </a:xfrm>
          <a:prstGeom prst="ellipse">
            <a:avLst/>
          </a:prstGeom>
          <a:solidFill>
            <a:schemeClr val="bg1">
              <a:lumMod val="95000"/>
              <a:alpha val="65000"/>
            </a:schemeClr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Rectangle 17"/>
          <p:cNvSpPr/>
          <p:nvPr/>
        </p:nvSpPr>
        <p:spPr>
          <a:xfrm>
            <a:off x="778962" y="2697944"/>
            <a:ext cx="1681420" cy="63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CA" sz="4400" b="1" dirty="0">
                <a:solidFill>
                  <a:srgbClr val="FF0000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Water</a:t>
            </a:r>
          </a:p>
        </p:txBody>
      </p:sp>
      <p:sp>
        <p:nvSpPr>
          <p:cNvPr id="19" name="Oval 18"/>
          <p:cNvSpPr/>
          <p:nvPr/>
        </p:nvSpPr>
        <p:spPr>
          <a:xfrm>
            <a:off x="3385996" y="1823858"/>
            <a:ext cx="1872208" cy="1476164"/>
          </a:xfrm>
          <a:prstGeom prst="ellipse">
            <a:avLst/>
          </a:prstGeom>
          <a:solidFill>
            <a:schemeClr val="bg1">
              <a:lumMod val="95000"/>
              <a:alpha val="65000"/>
            </a:schemeClr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Rectangle 20"/>
          <p:cNvSpPr/>
          <p:nvPr/>
        </p:nvSpPr>
        <p:spPr>
          <a:xfrm>
            <a:off x="3630651" y="2244930"/>
            <a:ext cx="1382898" cy="63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CA" sz="4400" b="1" dirty="0">
                <a:solidFill>
                  <a:srgbClr val="FF0000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Road</a:t>
            </a:r>
          </a:p>
        </p:txBody>
      </p:sp>
      <p:sp>
        <p:nvSpPr>
          <p:cNvPr id="22" name="Oval 21"/>
          <p:cNvSpPr/>
          <p:nvPr/>
        </p:nvSpPr>
        <p:spPr>
          <a:xfrm>
            <a:off x="4139952" y="4221088"/>
            <a:ext cx="2078731" cy="1620180"/>
          </a:xfrm>
          <a:prstGeom prst="ellipse">
            <a:avLst/>
          </a:prstGeom>
          <a:solidFill>
            <a:schemeClr val="bg1">
              <a:lumMod val="95000"/>
              <a:alpha val="65000"/>
            </a:schemeClr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3" name="Rectangle 22"/>
          <p:cNvSpPr/>
          <p:nvPr/>
        </p:nvSpPr>
        <p:spPr>
          <a:xfrm>
            <a:off x="4487868" y="4714168"/>
            <a:ext cx="1382898" cy="63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CA" sz="4400" b="1" dirty="0">
                <a:solidFill>
                  <a:srgbClr val="FF0000"/>
                </a:solidFill>
                <a:latin typeface="Poor Richard" panose="02080502050505020702" pitchFamily="18" charset="0"/>
                <a:cs typeface="Aparajita" panose="020B0604020202020204" pitchFamily="34" charset="0"/>
              </a:rPr>
              <a:t>Fuels</a:t>
            </a:r>
          </a:p>
        </p:txBody>
      </p:sp>
    </p:spTree>
    <p:extLst>
      <p:ext uri="{BB962C8B-B14F-4D97-AF65-F5344CB8AC3E}">
        <p14:creationId xmlns:p14="http://schemas.microsoft.com/office/powerpoint/2010/main" val="8417995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539552" y="1753046"/>
            <a:ext cx="8064896" cy="460851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800" b="1" dirty="0"/>
              <a:t>Draw the fire perimeter.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800" b="1" dirty="0"/>
              <a:t>Make note of water sources, control lines, natural breaks, fuels, etc.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800" b="1" dirty="0"/>
              <a:t>Mark the estimated distance to all relevant features.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800" b="1" dirty="0">
                <a:solidFill>
                  <a:srgbClr val="FF0000"/>
                </a:solidFill>
              </a:rPr>
              <a:t>It will take several ‘Recce’s’ to complete an accurate sketch.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800" b="1" dirty="0"/>
              <a:t>Outlining the fire perimeter on a topographical map is also effective.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Fire Sketch Guidelines</a:t>
            </a:r>
          </a:p>
        </p:txBody>
      </p:sp>
    </p:spTree>
    <p:extLst>
      <p:ext uri="{BB962C8B-B14F-4D97-AF65-F5344CB8AC3E}">
        <p14:creationId xmlns:p14="http://schemas.microsoft.com/office/powerpoint/2010/main" val="9433662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Fire Sketches can be Replaced with Maps</a:t>
            </a:r>
          </a:p>
        </p:txBody>
      </p:sp>
      <p:sp>
        <p:nvSpPr>
          <p:cNvPr id="5" name="Rectangle 4"/>
          <p:cNvSpPr/>
          <p:nvPr/>
        </p:nvSpPr>
        <p:spPr>
          <a:xfrm>
            <a:off x="1547664" y="1844824"/>
            <a:ext cx="6048672" cy="4536504"/>
          </a:xfrm>
          <a:prstGeom prst="rect">
            <a:avLst/>
          </a:prstGeom>
          <a:blipFill dpi="0" rotWithShape="1">
            <a:blip r:embed="rId2">
              <a:alphaModFix amt="44000"/>
            </a:blip>
            <a:srcRect/>
            <a:stretch>
              <a:fillRect/>
            </a:stretch>
          </a:blipFill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/>
          <p:cNvSpPr/>
          <p:nvPr/>
        </p:nvSpPr>
        <p:spPr>
          <a:xfrm>
            <a:off x="5724128" y="2708920"/>
            <a:ext cx="17066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CA" sz="4000" b="1" dirty="0">
                <a:latin typeface="Poor Richard" panose="02080502050505020702" pitchFamily="18" charset="0"/>
                <a:cs typeface="Aparajita" panose="020B0604020202020204" pitchFamily="34" charset="0"/>
              </a:rPr>
              <a:t>Project Fires</a:t>
            </a:r>
          </a:p>
        </p:txBody>
      </p:sp>
    </p:spTree>
    <p:extLst>
      <p:ext uri="{BB962C8B-B14F-4D97-AF65-F5344CB8AC3E}">
        <p14:creationId xmlns:p14="http://schemas.microsoft.com/office/powerpoint/2010/main" val="55437462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1304637" y="1788332"/>
            <a:ext cx="6534726" cy="37289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Complete a thorough ‘Recce’ at a new wildfire.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Communicate initial finding to the Fire Centre Dispatch.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Fill out an IFR and do a Fire Assessment.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Follow the fire assessment checklist.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Request adequate resources.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Continuously update the Fire Centre with situation reports.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Your Role and Responsibilities in Fire Assessment</a:t>
            </a:r>
          </a:p>
        </p:txBody>
      </p:sp>
    </p:spTree>
    <p:extLst>
      <p:ext uri="{BB962C8B-B14F-4D97-AF65-F5344CB8AC3E}">
        <p14:creationId xmlns:p14="http://schemas.microsoft.com/office/powerpoint/2010/main" val="14831064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00898" y="404664"/>
            <a:ext cx="7772400" cy="93610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CA" sz="7200" dirty="0">
                <a:solidFill>
                  <a:schemeClr val="bg1"/>
                </a:solidFill>
              </a:rPr>
              <a:t>Questions?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731" y="1620039"/>
            <a:ext cx="6830734" cy="509103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3537485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7051340" y="4335291"/>
            <a:ext cx="1899320" cy="15121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sz="2000" b="1" kern="1200" spc="150" baseline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8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6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None/>
              <a:defRPr sz="13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800" dirty="0"/>
              <a:t>Fire Assessment Activity</a:t>
            </a:r>
          </a:p>
        </p:txBody>
      </p:sp>
    </p:spTree>
    <p:extLst>
      <p:ext uri="{BB962C8B-B14F-4D97-AF65-F5344CB8AC3E}">
        <p14:creationId xmlns:p14="http://schemas.microsoft.com/office/powerpoint/2010/main" val="374739077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1570448" y="1772816"/>
            <a:ext cx="6003104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Study the following fire information.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Examine the fire assessment checklist from the trainee manual.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Note all relevant fire information observed in the photos.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Complete an IFR provided by the instructor or the sample form from the manual.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Complete a sketch of the fire based on the photos.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Fire Assessment Activity</a:t>
            </a:r>
          </a:p>
        </p:txBody>
      </p:sp>
    </p:spTree>
    <p:extLst>
      <p:ext uri="{BB962C8B-B14F-4D97-AF65-F5344CB8AC3E}">
        <p14:creationId xmlns:p14="http://schemas.microsoft.com/office/powerpoint/2010/main" val="342783662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Today’s Fire Behaviour and Weather Forecast (July 7)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2159732" y="1833688"/>
            <a:ext cx="4824536" cy="39715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Fuel Moisture Codes and Forecasted Indices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FFMC: 90, DMC: 128, DC: 480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BUI: 158, ISI: 6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FWI: 27.4</a:t>
            </a:r>
          </a:p>
          <a:p>
            <a:pPr marL="0" indent="0"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Weather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Temperature 32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 C, RH 30 %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Wind: SW - 5 km/h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Precipitation: 0.0 mm</a:t>
            </a:r>
          </a:p>
        </p:txBody>
      </p:sp>
    </p:spTree>
    <p:extLst>
      <p:ext uri="{BB962C8B-B14F-4D97-AF65-F5344CB8AC3E}">
        <p14:creationId xmlns:p14="http://schemas.microsoft.com/office/powerpoint/2010/main" val="122223996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Tomorrow's Fire Behaviour and Weather Forecast (July 8)</a:t>
            </a:r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2159732" y="1833688"/>
            <a:ext cx="4824536" cy="39715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Fuel Moisture Codes and Forecasted Indices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FFMC: 93, DMC: 134, DC: 489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BUI: 162, ISI: 18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FWI: 57.3</a:t>
            </a:r>
          </a:p>
          <a:p>
            <a:pPr marL="0" indent="0"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Weather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Temperature 31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 C, RH 23 %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Wind: S - 15 to 20 km/h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Precipitation: 0.0 mm</a:t>
            </a:r>
          </a:p>
        </p:txBody>
      </p:sp>
    </p:spTree>
    <p:extLst>
      <p:ext uri="{BB962C8B-B14F-4D97-AF65-F5344CB8AC3E}">
        <p14:creationId xmlns:p14="http://schemas.microsoft.com/office/powerpoint/2010/main" val="134864385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Fuel Type and Fire Behaviour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16632"/>
            <a:ext cx="3732483" cy="5885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5536" y="1268760"/>
            <a:ext cx="313184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400" b="1" dirty="0">
                <a:solidFill>
                  <a:srgbClr val="FF0000"/>
                </a:solidFill>
                <a:latin typeface="Arial" panose="020B0604020202020204" pitchFamily="34" charset="0"/>
              </a:rPr>
              <a:t>Sample Fuel Type: C-5 Fire Behaviour</a:t>
            </a:r>
          </a:p>
        </p:txBody>
      </p:sp>
    </p:spTree>
    <p:extLst>
      <p:ext uri="{BB962C8B-B14F-4D97-AF65-F5344CB8AC3E}">
        <p14:creationId xmlns:p14="http://schemas.microsoft.com/office/powerpoint/2010/main" val="1965470381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Smoke on Approach - 25 KM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90" y="1628800"/>
            <a:ext cx="7706019" cy="503759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AutoShape 8"/>
          <p:cNvSpPr>
            <a:spLocks noChangeArrowheads="1"/>
          </p:cNvSpPr>
          <p:nvPr/>
        </p:nvSpPr>
        <p:spPr bwMode="auto">
          <a:xfrm rot="3264097">
            <a:off x="6904392" y="4558939"/>
            <a:ext cx="485775" cy="1232881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43AF6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851498456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1" y="1642364"/>
            <a:ext cx="7642158" cy="499919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A Helicopter Circling 2.5 KM from the Wildfire</a:t>
            </a:r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 rot="5007643">
            <a:off x="6904392" y="4558939"/>
            <a:ext cx="485775" cy="1232881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43AF6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30607141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6718" y="1687334"/>
            <a:ext cx="6470563" cy="4957546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AutoShape 8"/>
          <p:cNvSpPr>
            <a:spLocks noChangeArrowheads="1"/>
          </p:cNvSpPr>
          <p:nvPr/>
        </p:nvSpPr>
        <p:spPr bwMode="auto">
          <a:xfrm rot="8614298">
            <a:off x="1895573" y="2099204"/>
            <a:ext cx="485775" cy="1232881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43AF6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dirty="0"/>
              <a:t>N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Low Level Pass - 5 km/h Winds</a:t>
            </a:r>
          </a:p>
        </p:txBody>
      </p:sp>
    </p:spTree>
    <p:extLst>
      <p:ext uri="{BB962C8B-B14F-4D97-AF65-F5344CB8AC3E}">
        <p14:creationId xmlns:p14="http://schemas.microsoft.com/office/powerpoint/2010/main" val="420686804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251520" y="764704"/>
            <a:ext cx="864096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Low Level Pass - Calm Winds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2" y="1628800"/>
            <a:ext cx="7704856" cy="502436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AutoShape 8"/>
          <p:cNvSpPr>
            <a:spLocks noChangeArrowheads="1"/>
          </p:cNvSpPr>
          <p:nvPr/>
        </p:nvSpPr>
        <p:spPr bwMode="auto">
          <a:xfrm rot="16989929">
            <a:off x="6904392" y="4558939"/>
            <a:ext cx="485775" cy="1232881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43AF6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2669052340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High Altitude Pass - Gusting Winds from Lake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732" y="1700808"/>
            <a:ext cx="6910536" cy="492823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AutoShape 8"/>
          <p:cNvSpPr>
            <a:spLocks noChangeArrowheads="1"/>
          </p:cNvSpPr>
          <p:nvPr/>
        </p:nvSpPr>
        <p:spPr bwMode="auto">
          <a:xfrm rot="6033130">
            <a:off x="2171297" y="5396476"/>
            <a:ext cx="485775" cy="1232881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43AF6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18393876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43204"/>
            <a:ext cx="7200800" cy="501305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High Altitude Pass - Gusting Winds from Lake</a:t>
            </a:r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 rot="1746752">
            <a:off x="6904392" y="4558939"/>
            <a:ext cx="485775" cy="1232881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43AF6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43387342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 txBox="1">
            <a:spLocks/>
          </p:cNvSpPr>
          <p:nvPr/>
        </p:nvSpPr>
        <p:spPr>
          <a:xfrm>
            <a:off x="2313312" y="1842740"/>
            <a:ext cx="4517376" cy="40345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IFR and Fire Assessment Exercise</a:t>
            </a: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837701" y="1771153"/>
            <a:ext cx="7468598" cy="468218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Select another trainee as your partner.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en-US" sz="2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Communication - provide the Fire Centre (your partner) with a complete IFR including actions recommended.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Individually complete a full fire assessment using forecasts from slides.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Communication - update the Fire Centre with a complete Fire Assessment and discuss concerns with your partner.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View the final photos of the fire and hand in assessment.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35194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Fire Activity by 1530 - 2.5 Hours After IFR    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94" y="1629953"/>
            <a:ext cx="7308812" cy="4980716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AutoShape 8"/>
          <p:cNvSpPr>
            <a:spLocks noChangeArrowheads="1"/>
          </p:cNvSpPr>
          <p:nvPr/>
        </p:nvSpPr>
        <p:spPr bwMode="auto">
          <a:xfrm rot="6914728">
            <a:off x="6904392" y="4558939"/>
            <a:ext cx="485775" cy="1232881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43AF6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1320130124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Fire Behaviour at 1600 - 3 Hours After IFR    </a:t>
            </a: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2" y="1700808"/>
            <a:ext cx="7704856" cy="482379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338521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Fire Activity by 1730 the Following Day   </a:t>
            </a: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785" y="1628800"/>
            <a:ext cx="7558430" cy="492107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AutoShape 8"/>
          <p:cNvSpPr>
            <a:spLocks noChangeArrowheads="1"/>
          </p:cNvSpPr>
          <p:nvPr/>
        </p:nvSpPr>
        <p:spPr bwMode="auto">
          <a:xfrm rot="17477717">
            <a:off x="1535290" y="4846915"/>
            <a:ext cx="485775" cy="1232881"/>
          </a:xfrm>
          <a:prstGeom prst="upArrow">
            <a:avLst>
              <a:gd name="adj1" fmla="val 50000"/>
              <a:gd name="adj2" fmla="val 50245"/>
            </a:avLst>
          </a:prstGeom>
          <a:solidFill>
            <a:srgbClr val="43AF6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altLang="en-US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70213623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Fire Behaviour by 1500 on the Third Day of Burning   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74" y="1772816"/>
            <a:ext cx="7956852" cy="484629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36079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>
                <a:solidFill>
                  <a:schemeClr val="bg1"/>
                </a:solidFill>
                <a:latin typeface="Arial" panose="020B0604020202020204" pitchFamily="34" charset="0"/>
              </a:rPr>
              <a:t>Fire Environment during Fifth Day of Burning    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573" y="1753219"/>
            <a:ext cx="7192849" cy="485371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06609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00898" y="404664"/>
            <a:ext cx="7772400" cy="93610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1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CA" sz="7200" dirty="0">
                <a:solidFill>
                  <a:schemeClr val="bg1"/>
                </a:solidFill>
              </a:rPr>
              <a:t>Questions?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845" y="1654812"/>
            <a:ext cx="6484506" cy="4220617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452437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Grid">
  <a:themeElements>
    <a:clrScheme name="Custom 1">
      <a:dk1>
        <a:srgbClr val="131E55"/>
      </a:dk1>
      <a:lt1>
        <a:srgbClr val="F2F2F2"/>
      </a:lt1>
      <a:dk2>
        <a:srgbClr val="131E55"/>
      </a:dk2>
      <a:lt2>
        <a:srgbClr val="F2F2F2"/>
      </a:lt2>
      <a:accent1>
        <a:srgbClr val="680000"/>
      </a:accent1>
      <a:accent2>
        <a:srgbClr val="131E55"/>
      </a:accent2>
      <a:accent3>
        <a:srgbClr val="901829"/>
      </a:accent3>
      <a:accent4>
        <a:srgbClr val="3751D2"/>
      </a:accent4>
      <a:accent5>
        <a:srgbClr val="141415"/>
      </a:accent5>
      <a:accent6>
        <a:srgbClr val="7F7F7F"/>
      </a:accent6>
      <a:hlink>
        <a:srgbClr val="168BBA"/>
      </a:hlink>
      <a:folHlink>
        <a:srgbClr val="C0000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Grid">
  <a:themeElements>
    <a:clrScheme name="Custom 1">
      <a:dk1>
        <a:srgbClr val="131E55"/>
      </a:dk1>
      <a:lt1>
        <a:srgbClr val="F2F2F2"/>
      </a:lt1>
      <a:dk2>
        <a:srgbClr val="131E55"/>
      </a:dk2>
      <a:lt2>
        <a:srgbClr val="F2F2F2"/>
      </a:lt2>
      <a:accent1>
        <a:srgbClr val="680000"/>
      </a:accent1>
      <a:accent2>
        <a:srgbClr val="131E55"/>
      </a:accent2>
      <a:accent3>
        <a:srgbClr val="901829"/>
      </a:accent3>
      <a:accent4>
        <a:srgbClr val="3751D2"/>
      </a:accent4>
      <a:accent5>
        <a:srgbClr val="141415"/>
      </a:accent5>
      <a:accent6>
        <a:srgbClr val="7F7F7F"/>
      </a:accent6>
      <a:hlink>
        <a:srgbClr val="168BBA"/>
      </a:hlink>
      <a:folHlink>
        <a:srgbClr val="C0000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Grid">
  <a:themeElements>
    <a:clrScheme name="Custom 1">
      <a:dk1>
        <a:srgbClr val="131E55"/>
      </a:dk1>
      <a:lt1>
        <a:srgbClr val="F2F2F2"/>
      </a:lt1>
      <a:dk2>
        <a:srgbClr val="131E55"/>
      </a:dk2>
      <a:lt2>
        <a:srgbClr val="F2F2F2"/>
      </a:lt2>
      <a:accent1>
        <a:srgbClr val="680000"/>
      </a:accent1>
      <a:accent2>
        <a:srgbClr val="131E55"/>
      </a:accent2>
      <a:accent3>
        <a:srgbClr val="901829"/>
      </a:accent3>
      <a:accent4>
        <a:srgbClr val="3751D2"/>
      </a:accent4>
      <a:accent5>
        <a:srgbClr val="141415"/>
      </a:accent5>
      <a:accent6>
        <a:srgbClr val="7F7F7F"/>
      </a:accent6>
      <a:hlink>
        <a:srgbClr val="168BBA"/>
      </a:hlink>
      <a:folHlink>
        <a:srgbClr val="C0000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4_Grid">
  <a:themeElements>
    <a:clrScheme name="Custom 1">
      <a:dk1>
        <a:srgbClr val="131E55"/>
      </a:dk1>
      <a:lt1>
        <a:srgbClr val="F2F2F2"/>
      </a:lt1>
      <a:dk2>
        <a:srgbClr val="131E55"/>
      </a:dk2>
      <a:lt2>
        <a:srgbClr val="F2F2F2"/>
      </a:lt2>
      <a:accent1>
        <a:srgbClr val="680000"/>
      </a:accent1>
      <a:accent2>
        <a:srgbClr val="131E55"/>
      </a:accent2>
      <a:accent3>
        <a:srgbClr val="901829"/>
      </a:accent3>
      <a:accent4>
        <a:srgbClr val="3751D2"/>
      </a:accent4>
      <a:accent5>
        <a:srgbClr val="141415"/>
      </a:accent5>
      <a:accent6>
        <a:srgbClr val="7F7F7F"/>
      </a:accent6>
      <a:hlink>
        <a:srgbClr val="168BBA"/>
      </a:hlink>
      <a:folHlink>
        <a:srgbClr val="C0000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Grid">
  <a:themeElements>
    <a:clrScheme name="Custom 1">
      <a:dk1>
        <a:srgbClr val="131E55"/>
      </a:dk1>
      <a:lt1>
        <a:srgbClr val="F2F2F2"/>
      </a:lt1>
      <a:dk2>
        <a:srgbClr val="131E55"/>
      </a:dk2>
      <a:lt2>
        <a:srgbClr val="F2F2F2"/>
      </a:lt2>
      <a:accent1>
        <a:srgbClr val="680000"/>
      </a:accent1>
      <a:accent2>
        <a:srgbClr val="131E55"/>
      </a:accent2>
      <a:accent3>
        <a:srgbClr val="901829"/>
      </a:accent3>
      <a:accent4>
        <a:srgbClr val="3751D2"/>
      </a:accent4>
      <a:accent5>
        <a:srgbClr val="141415"/>
      </a:accent5>
      <a:accent6>
        <a:srgbClr val="7F7F7F"/>
      </a:accent6>
      <a:hlink>
        <a:srgbClr val="168BBA"/>
      </a:hlink>
      <a:folHlink>
        <a:srgbClr val="C0000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3_Grid">
  <a:themeElements>
    <a:clrScheme name="Custom 1">
      <a:dk1>
        <a:srgbClr val="131E55"/>
      </a:dk1>
      <a:lt1>
        <a:srgbClr val="F2F2F2"/>
      </a:lt1>
      <a:dk2>
        <a:srgbClr val="131E55"/>
      </a:dk2>
      <a:lt2>
        <a:srgbClr val="F2F2F2"/>
      </a:lt2>
      <a:accent1>
        <a:srgbClr val="680000"/>
      </a:accent1>
      <a:accent2>
        <a:srgbClr val="131E55"/>
      </a:accent2>
      <a:accent3>
        <a:srgbClr val="901829"/>
      </a:accent3>
      <a:accent4>
        <a:srgbClr val="3751D2"/>
      </a:accent4>
      <a:accent5>
        <a:srgbClr val="141415"/>
      </a:accent5>
      <a:accent6>
        <a:srgbClr val="7F7F7F"/>
      </a:accent6>
      <a:hlink>
        <a:srgbClr val="168BBA"/>
      </a:hlink>
      <a:folHlink>
        <a:srgbClr val="C0000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8694</TotalTime>
  <Words>4260</Words>
  <Application>Microsoft Office PowerPoint</Application>
  <PresentationFormat>On-screen Show (4:3)</PresentationFormat>
  <Paragraphs>757</Paragraphs>
  <Slides>140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140</vt:i4>
      </vt:variant>
    </vt:vector>
  </HeadingPairs>
  <TitlesOfParts>
    <vt:vector size="162" baseType="lpstr">
      <vt:lpstr>Aparajita</vt:lpstr>
      <vt:lpstr>Arial</vt:lpstr>
      <vt:lpstr>Calibri</vt:lpstr>
      <vt:lpstr>Century Gothic</vt:lpstr>
      <vt:lpstr>Poor Richard</vt:lpstr>
      <vt:lpstr>Symbol</vt:lpstr>
      <vt:lpstr>Times New Roman</vt:lpstr>
      <vt:lpstr>Wingdings</vt:lpstr>
      <vt:lpstr>Wingdings 2</vt:lpstr>
      <vt:lpstr>7_Custom Design</vt:lpstr>
      <vt:lpstr>2_Custom Design</vt:lpstr>
      <vt:lpstr>Grid</vt:lpstr>
      <vt:lpstr>4_Custom Design</vt:lpstr>
      <vt:lpstr>5_Custom Design</vt:lpstr>
      <vt:lpstr>1_Grid</vt:lpstr>
      <vt:lpstr>5_Grid</vt:lpstr>
      <vt:lpstr>4_Grid</vt:lpstr>
      <vt:lpstr>2_Grid</vt:lpstr>
      <vt:lpstr>3_Grid</vt:lpstr>
      <vt:lpstr>3_Custom Design</vt:lpstr>
      <vt:lpstr>6_Custom Design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Factors Influencing Fire Behaviour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Canadian Forest Fire Danger Rating System (CFFDRS)</vt:lpstr>
      <vt:lpstr>The CFFDRS</vt:lpstr>
      <vt:lpstr>Fuel Moisture Codes</vt:lpstr>
      <vt:lpstr>PowerPoint Presentation</vt:lpstr>
      <vt:lpstr>PowerPoint Presentation</vt:lpstr>
      <vt:lpstr>PowerPoint Presentation</vt:lpstr>
      <vt:lpstr>Fire Behaviour Indices</vt:lpstr>
      <vt:lpstr>PowerPoint Presentation</vt:lpstr>
      <vt:lpstr>The Red Book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Bigelow, Tim FLNR:EX</dc:creator>
  <cp:lastModifiedBy>Antifaeff, Eric FLNR:EX</cp:lastModifiedBy>
  <cp:revision>797</cp:revision>
  <dcterms:created xsi:type="dcterms:W3CDTF">2015-12-18T17:09:20Z</dcterms:created>
  <dcterms:modified xsi:type="dcterms:W3CDTF">2019-03-25T18:26:46Z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